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4"/>
  </p:sldMasterIdLst>
  <p:notesMasterIdLst>
    <p:notesMasterId r:id="rId12"/>
  </p:notesMasterIdLst>
  <p:handoutMasterIdLst>
    <p:handoutMasterId r:id="rId13"/>
  </p:handoutMasterIdLst>
  <p:sldIdLst>
    <p:sldId id="256" r:id="rId5"/>
    <p:sldId id="263" r:id="rId6"/>
    <p:sldId id="262" r:id="rId7"/>
    <p:sldId id="264" r:id="rId8"/>
    <p:sldId id="265" r:id="rId9"/>
    <p:sldId id="260" r:id="rId10"/>
    <p:sldId id="261" r:id="rId11"/>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63" d="100"/>
          <a:sy n="163" d="100"/>
        </p:scale>
        <p:origin x="1734"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357" cy="4700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023481" y="0"/>
            <a:ext cx="3077357" cy="470093"/>
          </a:xfrm>
          <a:prstGeom prst="rect">
            <a:avLst/>
          </a:prstGeom>
        </p:spPr>
        <p:txBody>
          <a:bodyPr vert="horz" lIns="91440" tIns="45720" rIns="91440" bIns="45720" rtlCol="0"/>
          <a:lstStyle>
            <a:lvl1pPr algn="r">
              <a:defRPr sz="1200"/>
            </a:lvl1pPr>
          </a:lstStyle>
          <a:p>
            <a:fld id="{CFE4291D-BA19-441D-8165-2190955EF3B9}" type="datetimeFigureOut">
              <a:rPr lang="en-GB" smtClean="0"/>
              <a:t>18/09/2026</a:t>
            </a:fld>
            <a:endParaRPr lang="en-GB"/>
          </a:p>
        </p:txBody>
      </p:sp>
      <p:sp>
        <p:nvSpPr>
          <p:cNvPr id="4" name="Footer Placeholder 3"/>
          <p:cNvSpPr>
            <a:spLocks noGrp="1"/>
          </p:cNvSpPr>
          <p:nvPr>
            <p:ph type="ftr" sz="quarter" idx="2"/>
          </p:nvPr>
        </p:nvSpPr>
        <p:spPr>
          <a:xfrm>
            <a:off x="0" y="8918382"/>
            <a:ext cx="3077357" cy="47009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023481" y="8918382"/>
            <a:ext cx="3077357" cy="470093"/>
          </a:xfrm>
          <a:prstGeom prst="rect">
            <a:avLst/>
          </a:prstGeom>
        </p:spPr>
        <p:txBody>
          <a:bodyPr vert="horz" lIns="91440" tIns="45720" rIns="91440" bIns="45720" rtlCol="0" anchor="b"/>
          <a:lstStyle>
            <a:lvl1pPr algn="r">
              <a:defRPr sz="1200"/>
            </a:lvl1pPr>
          </a:lstStyle>
          <a:p>
            <a:fld id="{3C4241FC-EFA6-49B8-98FE-355198572B70}" type="slidenum">
              <a:rPr lang="en-GB" smtClean="0"/>
              <a:t>‹#›</a:t>
            </a:fld>
            <a:endParaRPr lang="en-GB"/>
          </a:p>
        </p:txBody>
      </p:sp>
    </p:spTree>
    <p:extLst>
      <p:ext uri="{BB962C8B-B14F-4D97-AF65-F5344CB8AC3E}">
        <p14:creationId xmlns:p14="http://schemas.microsoft.com/office/powerpoint/2010/main" val="3147587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357" cy="4700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4023481" y="0"/>
            <a:ext cx="3077357" cy="470093"/>
          </a:xfrm>
          <a:prstGeom prst="rect">
            <a:avLst/>
          </a:prstGeom>
        </p:spPr>
        <p:txBody>
          <a:bodyPr vert="horz" lIns="91440" tIns="45720" rIns="91440" bIns="45720" rtlCol="0"/>
          <a:lstStyle>
            <a:lvl1pPr algn="r">
              <a:defRPr sz="1200"/>
            </a:lvl1pPr>
          </a:lstStyle>
          <a:p>
            <a:fld id="{B685E22A-63E1-48A0-A413-AC43C37D6AF3}" type="datetimeFigureOut">
              <a:rPr lang="en-GB" smtClean="0"/>
              <a:t>18/09/2026</a:t>
            </a:fld>
            <a:endParaRPr lang="en-GB"/>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10412" y="4517953"/>
            <a:ext cx="5681653" cy="3696776"/>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918382"/>
            <a:ext cx="3077357" cy="47009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4023481" y="8918382"/>
            <a:ext cx="3077357" cy="470093"/>
          </a:xfrm>
          <a:prstGeom prst="rect">
            <a:avLst/>
          </a:prstGeom>
        </p:spPr>
        <p:txBody>
          <a:bodyPr vert="horz" lIns="91440" tIns="45720" rIns="91440" bIns="45720" rtlCol="0" anchor="b"/>
          <a:lstStyle>
            <a:lvl1pPr algn="r">
              <a:defRPr sz="1200"/>
            </a:lvl1pPr>
          </a:lstStyle>
          <a:p>
            <a:fld id="{2F4800A5-3169-49EF-B246-5C53B79AAD73}" type="slidenum">
              <a:rPr lang="en-GB" smtClean="0"/>
              <a:t>‹#›</a:t>
            </a:fld>
            <a:endParaRPr lang="en-GB"/>
          </a:p>
        </p:txBody>
      </p:sp>
    </p:spTree>
    <p:extLst>
      <p:ext uri="{BB962C8B-B14F-4D97-AF65-F5344CB8AC3E}">
        <p14:creationId xmlns:p14="http://schemas.microsoft.com/office/powerpoint/2010/main" val="3031259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F4800A5-3169-49EF-B246-5C53B79AAD73}" type="slidenum">
              <a:rPr lang="en-GB" smtClean="0"/>
              <a:t>1</a:t>
            </a:fld>
            <a:endParaRPr lang="en-GB"/>
          </a:p>
        </p:txBody>
      </p:sp>
    </p:spTree>
    <p:extLst>
      <p:ext uri="{BB962C8B-B14F-4D97-AF65-F5344CB8AC3E}">
        <p14:creationId xmlns:p14="http://schemas.microsoft.com/office/powerpoint/2010/main" val="1601139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u="sng"/>
              <a:t>Key Information</a:t>
            </a:r>
          </a:p>
          <a:p>
            <a:r>
              <a:rPr lang="en-GB"/>
              <a:t>You will already know through the smart blue jumpers that Year</a:t>
            </a:r>
            <a:r>
              <a:rPr lang="en-GB" baseline="0"/>
              <a:t> 6 have quite a few differences and privileges to the rest of the school. This is to match the maturity of the year group and prepare pupils for secondary school. Therefore Y6 pupils are required to complete homework each week. This will go out on a Thursday and be due in on a Wednesday. </a:t>
            </a:r>
          </a:p>
          <a:p>
            <a:r>
              <a:rPr lang="en-GB" u="sng" baseline="0"/>
              <a:t>Reading Expectations</a:t>
            </a:r>
          </a:p>
          <a:p>
            <a:r>
              <a:rPr lang="en-GB" baseline="0"/>
              <a:t>Pupils should be reading at home for around 20 minutes a day.</a:t>
            </a:r>
          </a:p>
          <a:p>
            <a:r>
              <a:rPr lang="en-GB" baseline="0"/>
              <a:t>Pupils all have a login to Read Theory where they can complete short comprehensions. Some weeks this will form part of homework. </a:t>
            </a:r>
          </a:p>
          <a:p>
            <a:r>
              <a:rPr lang="en-GB" u="sng" baseline="0"/>
              <a:t>PE</a:t>
            </a:r>
          </a:p>
          <a:p>
            <a:r>
              <a:rPr lang="en-GB" u="none" baseline="0"/>
              <a:t>PE will be on a Tuesday and Wednesday this year. If there is a medical reason for your child not taking part in PE please inform the office via email.</a:t>
            </a:r>
            <a:endParaRPr lang="en-GB" u="none"/>
          </a:p>
        </p:txBody>
      </p:sp>
      <p:sp>
        <p:nvSpPr>
          <p:cNvPr id="4" name="Slide Number Placeholder 3"/>
          <p:cNvSpPr>
            <a:spLocks noGrp="1"/>
          </p:cNvSpPr>
          <p:nvPr>
            <p:ph type="sldNum" sz="quarter" idx="10"/>
          </p:nvPr>
        </p:nvSpPr>
        <p:spPr/>
        <p:txBody>
          <a:bodyPr/>
          <a:lstStyle/>
          <a:p>
            <a:fld id="{2F4800A5-3169-49EF-B246-5C53B79AAD73}" type="slidenum">
              <a:rPr lang="en-GB" smtClean="0"/>
              <a:t>2</a:t>
            </a:fld>
            <a:endParaRPr lang="en-GB"/>
          </a:p>
        </p:txBody>
      </p:sp>
    </p:spTree>
    <p:extLst>
      <p:ext uri="{BB962C8B-B14F-4D97-AF65-F5344CB8AC3E}">
        <p14:creationId xmlns:p14="http://schemas.microsoft.com/office/powerpoint/2010/main" val="2125818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Here is our overview for</a:t>
            </a:r>
            <a:r>
              <a:rPr lang="en-GB" baseline="0"/>
              <a:t> Autumn 1. Where we follow the school’s curriculum thread of identity. Our Key Question is: HMS Beagle, why did it go where it went? This is a science based topic looking at evolution and inheritance A different view of maths and English will be shared on the class page of the website. </a:t>
            </a:r>
            <a:endParaRPr lang="en-GB"/>
          </a:p>
        </p:txBody>
      </p:sp>
      <p:sp>
        <p:nvSpPr>
          <p:cNvPr id="4" name="Slide Number Placeholder 3"/>
          <p:cNvSpPr>
            <a:spLocks noGrp="1"/>
          </p:cNvSpPr>
          <p:nvPr>
            <p:ph type="sldNum" sz="quarter" idx="10"/>
          </p:nvPr>
        </p:nvSpPr>
        <p:spPr/>
        <p:txBody>
          <a:bodyPr/>
          <a:lstStyle/>
          <a:p>
            <a:fld id="{2F4800A5-3169-49EF-B246-5C53B79AAD73}" type="slidenum">
              <a:rPr lang="en-GB" smtClean="0"/>
              <a:t>3</a:t>
            </a:fld>
            <a:endParaRPr lang="en-GB"/>
          </a:p>
        </p:txBody>
      </p:sp>
    </p:spTree>
    <p:extLst>
      <p:ext uri="{BB962C8B-B14F-4D97-AF65-F5344CB8AC3E}">
        <p14:creationId xmlns:p14="http://schemas.microsoft.com/office/powerpoint/2010/main" val="3650095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B6A28-E3ED-F928-5440-6DCD8DCEEF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EBBC22-DC42-DE83-D19F-57F3D29775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9BE131-018C-CCB5-7829-A3BC5AE5E616}"/>
              </a:ext>
            </a:extLst>
          </p:cNvPr>
          <p:cNvSpPr>
            <a:spLocks noGrp="1"/>
          </p:cNvSpPr>
          <p:nvPr>
            <p:ph type="body" idx="1"/>
          </p:nvPr>
        </p:nvSpPr>
        <p:spPr/>
        <p:txBody>
          <a:bodyPr/>
          <a:lstStyle/>
          <a:p>
            <a:r>
              <a:rPr lang="en-GB"/>
              <a:t>Here,</a:t>
            </a:r>
            <a:r>
              <a:rPr lang="en-GB" baseline="0"/>
              <a:t> you can see our general timetable. Most days, we start the day with spelling and reading, collective Worship and then English followed by Maths. The afternoons can vary for instance if we have a particular project on the go but PE will always be Tuesday and Wednesday. </a:t>
            </a:r>
            <a:endParaRPr lang="en-GB"/>
          </a:p>
        </p:txBody>
      </p:sp>
      <p:sp>
        <p:nvSpPr>
          <p:cNvPr id="4" name="Slide Number Placeholder 3">
            <a:extLst>
              <a:ext uri="{FF2B5EF4-FFF2-40B4-BE49-F238E27FC236}">
                <a16:creationId xmlns:a16="http://schemas.microsoft.com/office/drawing/2014/main" id="{C2B1E46C-ED0A-5009-9EEB-A626DA7D54C9}"/>
              </a:ext>
            </a:extLst>
          </p:cNvPr>
          <p:cNvSpPr>
            <a:spLocks noGrp="1"/>
          </p:cNvSpPr>
          <p:nvPr>
            <p:ph type="sldNum" sz="quarter" idx="10"/>
          </p:nvPr>
        </p:nvSpPr>
        <p:spPr/>
        <p:txBody>
          <a:bodyPr/>
          <a:lstStyle/>
          <a:p>
            <a:fld id="{2F4800A5-3169-49EF-B246-5C53B79AAD73}" type="slidenum">
              <a:rPr lang="en-GB" smtClean="0"/>
              <a:t>4</a:t>
            </a:fld>
            <a:endParaRPr lang="en-GB"/>
          </a:p>
        </p:txBody>
      </p:sp>
    </p:spTree>
    <p:extLst>
      <p:ext uri="{BB962C8B-B14F-4D97-AF65-F5344CB8AC3E}">
        <p14:creationId xmlns:p14="http://schemas.microsoft.com/office/powerpoint/2010/main" val="4289494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u="sng" dirty="0"/>
              <a:t>Diary Dates</a:t>
            </a:r>
          </a:p>
          <a:p>
            <a:r>
              <a:rPr lang="en-GB" dirty="0"/>
              <a:t>The</a:t>
            </a:r>
            <a:r>
              <a:rPr lang="en-GB" baseline="0" dirty="0"/>
              <a:t> residential to Grafham Water will be on Monday 11</a:t>
            </a:r>
            <a:r>
              <a:rPr lang="en-GB" baseline="30000" dirty="0"/>
              <a:t>th</a:t>
            </a:r>
            <a:r>
              <a:rPr lang="en-GB" baseline="0" dirty="0"/>
              <a:t> March until Wednesday 13</a:t>
            </a:r>
            <a:r>
              <a:rPr lang="en-GB" baseline="30000" dirty="0"/>
              <a:t>th</a:t>
            </a:r>
            <a:r>
              <a:rPr lang="en-GB" baseline="0" dirty="0"/>
              <a:t> March. There will be a parent session to answer specific questions and a kit list released nearer the time. </a:t>
            </a:r>
          </a:p>
          <a:p>
            <a:r>
              <a:rPr lang="en-GB" baseline="0" dirty="0"/>
              <a:t>The summer term is a busy one for Year 6. Firstly, the pupils will sit the KS2 SATS. This will be in the week beginning 13</a:t>
            </a:r>
            <a:r>
              <a:rPr lang="en-GB" baseline="30000" dirty="0"/>
              <a:t>th</a:t>
            </a:r>
            <a:r>
              <a:rPr lang="en-GB" baseline="0" dirty="0"/>
              <a:t> May. We will sit some mock SATS in the year but the majority of preparation will be through curriculum coverage in lessons. We then have great fun with the production and then prepare pupils for their Leavers’ service at the end of the year. </a:t>
            </a:r>
            <a:endParaRPr lang="en-GB" dirty="0"/>
          </a:p>
        </p:txBody>
      </p:sp>
      <p:sp>
        <p:nvSpPr>
          <p:cNvPr id="4" name="Slide Number Placeholder 3"/>
          <p:cNvSpPr>
            <a:spLocks noGrp="1"/>
          </p:cNvSpPr>
          <p:nvPr>
            <p:ph type="sldNum" sz="quarter" idx="10"/>
          </p:nvPr>
        </p:nvSpPr>
        <p:spPr/>
        <p:txBody>
          <a:bodyPr/>
          <a:lstStyle/>
          <a:p>
            <a:fld id="{2F4800A5-3169-49EF-B246-5C53B79AAD73}" type="slidenum">
              <a:rPr lang="en-GB" smtClean="0"/>
              <a:t>6</a:t>
            </a:fld>
            <a:endParaRPr lang="en-GB"/>
          </a:p>
        </p:txBody>
      </p:sp>
    </p:spTree>
    <p:extLst>
      <p:ext uri="{BB962C8B-B14F-4D97-AF65-F5344CB8AC3E}">
        <p14:creationId xmlns:p14="http://schemas.microsoft.com/office/powerpoint/2010/main" val="2004157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Thank you for listening. As</a:t>
            </a:r>
            <a:r>
              <a:rPr lang="en-GB" baseline="0"/>
              <a:t> a reminder, non-urgent questions can be sent to the class email at year6@shelford.cambs.sch.uk</a:t>
            </a:r>
          </a:p>
          <a:p>
            <a:r>
              <a:rPr lang="en-GB" baseline="0"/>
              <a:t>Any urgent information and items needing to be seen the same day need to be sent to office@shelford.cambs.sch.uk</a:t>
            </a:r>
            <a:endParaRPr lang="en-GB"/>
          </a:p>
        </p:txBody>
      </p:sp>
      <p:sp>
        <p:nvSpPr>
          <p:cNvPr id="4" name="Slide Number Placeholder 3"/>
          <p:cNvSpPr>
            <a:spLocks noGrp="1"/>
          </p:cNvSpPr>
          <p:nvPr>
            <p:ph type="sldNum" sz="quarter" idx="10"/>
          </p:nvPr>
        </p:nvSpPr>
        <p:spPr/>
        <p:txBody>
          <a:bodyPr/>
          <a:lstStyle/>
          <a:p>
            <a:fld id="{2F4800A5-3169-49EF-B246-5C53B79AAD73}" type="slidenum">
              <a:rPr lang="en-GB" smtClean="0"/>
              <a:t>7</a:t>
            </a:fld>
            <a:endParaRPr lang="en-GB"/>
          </a:p>
        </p:txBody>
      </p:sp>
    </p:spTree>
    <p:extLst>
      <p:ext uri="{BB962C8B-B14F-4D97-AF65-F5344CB8AC3E}">
        <p14:creationId xmlns:p14="http://schemas.microsoft.com/office/powerpoint/2010/main" val="1103420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AADE08AC-EDA8-4834-AEBC-26AF0723C41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419E2-34B6-4F68-8597-C43A0EE40C1C}" type="slidenum">
              <a:rPr lang="en-GB" smtClean="0"/>
              <a:t>‹#›</a:t>
            </a:fld>
            <a:endParaRPr lang="en-GB"/>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1715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DE08AC-EDA8-4834-AEBC-26AF0723C41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419E2-34B6-4F68-8597-C43A0EE40C1C}" type="slidenum">
              <a:rPr lang="en-GB" smtClean="0"/>
              <a:t>‹#›</a:t>
            </a:fld>
            <a:endParaRPr lang="en-GB"/>
          </a:p>
        </p:txBody>
      </p:sp>
    </p:spTree>
    <p:extLst>
      <p:ext uri="{BB962C8B-B14F-4D97-AF65-F5344CB8AC3E}">
        <p14:creationId xmlns:p14="http://schemas.microsoft.com/office/powerpoint/2010/main" val="877902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ADE08AC-EDA8-4834-AEBC-26AF0723C41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419E2-34B6-4F68-8597-C43A0EE40C1C}" type="slidenum">
              <a:rPr lang="en-GB" smtClean="0"/>
              <a:t>‹#›</a:t>
            </a:fld>
            <a:endParaRPr lang="en-GB"/>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2987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p>
        </p:txBody>
      </p:sp>
      <p:sp>
        <p:nvSpPr>
          <p:cNvPr id="3" name="Content Placeholder 2"/>
          <p:cNvSpPr>
            <a:spLocks noGrp="1"/>
          </p:cNvSpPr>
          <p:nvPr>
            <p:ph sz="half" idx="1"/>
          </p:nvPr>
        </p:nvSpPr>
        <p:spPr>
          <a:xfrm>
            <a:off x="768096"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1990"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ADE08AC-EDA8-4834-AEBC-26AF0723C41A}"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B419E2-34B6-4F68-8597-C43A0EE40C1C}" type="slidenum">
              <a:rPr lang="en-GB" smtClean="0"/>
              <a:t>‹#›</a:t>
            </a:fld>
            <a:endParaRPr lang="en-GB"/>
          </a:p>
        </p:txBody>
      </p:sp>
    </p:spTree>
    <p:extLst>
      <p:ext uri="{BB962C8B-B14F-4D97-AF65-F5344CB8AC3E}">
        <p14:creationId xmlns:p14="http://schemas.microsoft.com/office/powerpoint/2010/main" val="2653496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ADE08AC-EDA8-4834-AEBC-26AF0723C41A}" type="datetimeFigureOut">
              <a:rPr lang="en-GB" smtClean="0"/>
              <a:t>18/09/2026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4B419E2-34B6-4F68-8597-C43A0EE40C1C}" type="slidenum">
              <a:rPr lang="en-GB" smtClean="0"/>
              <a:t>‹#›</a:t>
            </a:fld>
            <a:endParaRPr lang="en-GB"/>
          </a:p>
        </p:txBody>
      </p:sp>
    </p:spTree>
    <p:extLst>
      <p:ext uri="{BB962C8B-B14F-4D97-AF65-F5344CB8AC3E}">
        <p14:creationId xmlns:p14="http://schemas.microsoft.com/office/powerpoint/2010/main" val="3478120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ADE08AC-EDA8-4834-AEBC-26AF0723C41A}" type="datetimeFigureOut">
              <a:rPr lang="en-GB" smtClean="0"/>
              <a:t>18/09/2026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4B419E2-34B6-4F68-8597-C43A0EE40C1C}" type="slidenum">
              <a:rPr lang="en-GB" smtClean="0"/>
              <a:t>‹#›</a:t>
            </a:fld>
            <a:endParaRPr lang="en-GB"/>
          </a:p>
        </p:txBody>
      </p:sp>
    </p:spTree>
    <p:extLst>
      <p:ext uri="{BB962C8B-B14F-4D97-AF65-F5344CB8AC3E}">
        <p14:creationId xmlns:p14="http://schemas.microsoft.com/office/powerpoint/2010/main" val="270176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DE08AC-EDA8-4834-AEBC-26AF0723C41A}" type="datetimeFigureOut">
              <a:rPr lang="en-GB" smtClean="0"/>
              <a:t>18/09/2026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4B419E2-34B6-4F68-8597-C43A0EE40C1C}" type="slidenum">
              <a:rPr lang="en-GB" smtClean="0"/>
              <a:t>‹#›</a:t>
            </a:fld>
            <a:endParaRPr lang="en-GB"/>
          </a:p>
        </p:txBody>
      </p:sp>
    </p:spTree>
    <p:extLst>
      <p:ext uri="{BB962C8B-B14F-4D97-AF65-F5344CB8AC3E}">
        <p14:creationId xmlns:p14="http://schemas.microsoft.com/office/powerpoint/2010/main" val="424525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ADE08AC-EDA8-4834-AEBC-26AF0723C41A}"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B419E2-34B6-4F68-8597-C43A0EE40C1C}" type="slidenum">
              <a:rPr lang="en-GB" smtClean="0"/>
              <a:t>‹#›</a:t>
            </a:fld>
            <a:endParaRPr lang="en-GB"/>
          </a:p>
        </p:txBody>
      </p:sp>
    </p:spTree>
    <p:extLst>
      <p:ext uri="{BB962C8B-B14F-4D97-AF65-F5344CB8AC3E}">
        <p14:creationId xmlns:p14="http://schemas.microsoft.com/office/powerpoint/2010/main" val="3830405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AADE08AC-EDA8-4834-AEBC-26AF0723C41A}"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B419E2-34B6-4F68-8597-C43A0EE40C1C}" type="slidenum">
              <a:rPr lang="en-GB" smtClean="0"/>
              <a:t>‹#›</a:t>
            </a:fld>
            <a:endParaRPr lang="en-GB"/>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4510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DE08AC-EDA8-4834-AEBC-26AF0723C41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419E2-34B6-4F68-8597-C43A0EE40C1C}" type="slidenum">
              <a:rPr lang="en-GB" smtClean="0"/>
              <a:t>‹#›</a:t>
            </a:fld>
            <a:endParaRPr lang="en-GB"/>
          </a:p>
        </p:txBody>
      </p:sp>
    </p:spTree>
    <p:extLst>
      <p:ext uri="{BB962C8B-B14F-4D97-AF65-F5344CB8AC3E}">
        <p14:creationId xmlns:p14="http://schemas.microsoft.com/office/powerpoint/2010/main" val="3734621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DE08AC-EDA8-4834-AEBC-26AF0723C41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419E2-34B6-4F68-8597-C43A0EE40C1C}" type="slidenum">
              <a:rPr lang="en-GB" smtClean="0"/>
              <a:t>‹#›</a:t>
            </a:fld>
            <a:endParaRPr lang="en-GB"/>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834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ADE08AC-EDA8-4834-AEBC-26AF0723C41A}" type="datetimeFigureOut">
              <a:rPr lang="en-GB" smtClean="0"/>
              <a:t>18/09/2026</a:t>
            </a:fld>
            <a:endParaRPr lang="en-GB"/>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34B419E2-34B6-4F68-8597-C43A0EE40C1C}" type="slidenum">
              <a:rPr lang="en-GB" smtClean="0"/>
              <a:t>‹#›</a:t>
            </a:fld>
            <a:endParaRPr lang="en-GB"/>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314166"/>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mailto:office@shelford.cambs.sch.uk"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162" y="4960137"/>
            <a:ext cx="5829300" cy="1463040"/>
          </a:xfrm>
        </p:spPr>
        <p:txBody>
          <a:bodyPr>
            <a:normAutofit fontScale="90000"/>
          </a:bodyPr>
          <a:lstStyle/>
          <a:p>
            <a:r>
              <a:rPr lang="en-GB" dirty="0"/>
              <a:t>Meet the Teacher – Y6</a:t>
            </a:r>
            <a:br>
              <a:rPr lang="en-GB" dirty="0"/>
            </a:br>
            <a:r>
              <a:rPr lang="en-GB" sz="2800" dirty="0"/>
              <a:t>Mrs Dawson</a:t>
            </a:r>
            <a:br>
              <a:rPr lang="en-GB" sz="2800" dirty="0"/>
            </a:br>
            <a:r>
              <a:rPr lang="en-GB" sz="2800" dirty="0"/>
              <a:t>Mrs Smith</a:t>
            </a:r>
            <a:br>
              <a:rPr lang="en-GB" sz="2800" dirty="0"/>
            </a:br>
            <a:r>
              <a:rPr lang="en-GB" sz="2800" dirty="0"/>
              <a:t>MISS RUNHAM (MONDAYS)</a:t>
            </a:r>
            <a:br>
              <a:rPr lang="en-GB" sz="2800" dirty="0"/>
            </a:br>
            <a:r>
              <a:rPr lang="en-GB" sz="2800" dirty="0"/>
              <a:t>PPA: MISS </a:t>
            </a:r>
            <a:r>
              <a:rPr lang="en-GB" sz="2800" dirty="0" err="1"/>
              <a:t>Karausta</a:t>
            </a:r>
            <a:endParaRPr lang="en-GB" sz="2800" dirty="0"/>
          </a:p>
        </p:txBody>
      </p:sp>
      <p:sp>
        <p:nvSpPr>
          <p:cNvPr id="3" name="Subtitle 2"/>
          <p:cNvSpPr>
            <a:spLocks noGrp="1"/>
          </p:cNvSpPr>
          <p:nvPr>
            <p:ph type="subTitle" idx="1"/>
          </p:nvPr>
        </p:nvSpPr>
        <p:spPr/>
        <p:txBody>
          <a:bodyPr/>
          <a:lstStyle/>
          <a:p>
            <a:r>
              <a:rPr lang="en-GB" dirty="0"/>
              <a:t>2026/27</a:t>
            </a:r>
          </a:p>
        </p:txBody>
      </p:sp>
    </p:spTree>
    <p:extLst>
      <p:ext uri="{BB962C8B-B14F-4D97-AF65-F5344CB8AC3E}">
        <p14:creationId xmlns:p14="http://schemas.microsoft.com/office/powerpoint/2010/main" val="1915114126"/>
      </p:ext>
    </p:extLst>
  </p:cSld>
  <p:clrMapOvr>
    <a:masterClrMapping/>
  </p:clrMapOvr>
  <mc:AlternateContent xmlns:mc="http://schemas.openxmlformats.org/markup-compatibility/2006" xmlns:p14="http://schemas.microsoft.com/office/powerpoint/2010/main">
    <mc:Choice Requires="p14">
      <p:transition spd="slow" p14:dur="2000" advTm="5818"/>
    </mc:Choice>
    <mc:Fallback xmlns="">
      <p:transition spd="slow" advTm="581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Key Information</a:t>
            </a:r>
          </a:p>
        </p:txBody>
      </p:sp>
      <p:sp>
        <p:nvSpPr>
          <p:cNvPr id="3" name="Content Placeholder 2"/>
          <p:cNvSpPr>
            <a:spLocks noGrp="1"/>
          </p:cNvSpPr>
          <p:nvPr>
            <p:ph idx="1"/>
          </p:nvPr>
        </p:nvSpPr>
        <p:spPr>
          <a:xfrm>
            <a:off x="768096" y="2286000"/>
            <a:ext cx="7980368" cy="4023360"/>
          </a:xfrm>
        </p:spPr>
        <p:txBody>
          <a:bodyPr vert="horz" lIns="45720" tIns="45720" rIns="45720" bIns="45720" rtlCol="0" anchor="t">
            <a:normAutofit fontScale="92500" lnSpcReduction="10000"/>
          </a:bodyPr>
          <a:lstStyle/>
          <a:p>
            <a:pPr>
              <a:buFont typeface="Wingdings" panose="05000000000000000000" pitchFamily="2" charset="2"/>
              <a:buChar char="§"/>
            </a:pPr>
            <a:r>
              <a:rPr lang="en-GB" sz="2400" b="1" u="sng" dirty="0"/>
              <a:t>Homework</a:t>
            </a:r>
            <a:br>
              <a:rPr lang="en-GB" sz="2400" b="1" u="sng" dirty="0"/>
            </a:br>
            <a:r>
              <a:rPr lang="en-GB" sz="2400" b="1" dirty="0"/>
              <a:t>out Friday/due Wednesday </a:t>
            </a:r>
          </a:p>
          <a:p>
            <a:pPr>
              <a:buFont typeface="Wingdings" panose="05000000000000000000" pitchFamily="2" charset="2"/>
              <a:buChar char="§"/>
            </a:pPr>
            <a:endParaRPr lang="en-GB" sz="2400" b="1" dirty="0"/>
          </a:p>
          <a:p>
            <a:pPr>
              <a:buFont typeface="Wingdings" panose="05000000000000000000" pitchFamily="2" charset="2"/>
              <a:buChar char="§"/>
            </a:pPr>
            <a:r>
              <a:rPr lang="en-GB" sz="2400" b="1" dirty="0"/>
              <a:t>Maths, English and Spelling</a:t>
            </a:r>
          </a:p>
          <a:p>
            <a:pPr>
              <a:buFont typeface="Wingdings" panose="05000000000000000000" pitchFamily="2" charset="2"/>
              <a:buChar char="§"/>
            </a:pPr>
            <a:endParaRPr lang="en-GB" sz="2400" b="1"/>
          </a:p>
          <a:p>
            <a:pPr>
              <a:buFont typeface="Wingdings" panose="05000000000000000000" pitchFamily="2" charset="2"/>
              <a:buChar char="§"/>
            </a:pPr>
            <a:r>
              <a:rPr lang="en-GB" sz="2400" b="1" u="sng" dirty="0"/>
              <a:t>Reading expectations  </a:t>
            </a:r>
            <a:br>
              <a:rPr lang="en-GB" sz="2400" b="1" dirty="0"/>
            </a:br>
            <a:r>
              <a:rPr lang="en-GB" sz="2400" b="1" dirty="0"/>
              <a:t>20 minutes daily</a:t>
            </a:r>
          </a:p>
          <a:p>
            <a:pPr>
              <a:buFont typeface="Wingdings" panose="05000000000000000000" pitchFamily="2" charset="2"/>
              <a:buChar char="§"/>
            </a:pPr>
            <a:endParaRPr lang="en-GB" sz="2400" b="1"/>
          </a:p>
          <a:p>
            <a:pPr>
              <a:buFont typeface="Wingdings" panose="05000000000000000000" pitchFamily="2" charset="2"/>
              <a:buChar char="§"/>
            </a:pPr>
            <a:r>
              <a:rPr lang="en-GB" sz="2400" b="1" u="sng" dirty="0"/>
              <a:t>PE</a:t>
            </a:r>
            <a:br>
              <a:rPr lang="en-GB" sz="2400" b="1" dirty="0"/>
            </a:br>
            <a:r>
              <a:rPr lang="en-GB" sz="2400" b="1" dirty="0"/>
              <a:t>Thursday and Friday</a:t>
            </a:r>
            <a:endParaRPr lang="en-GB" sz="2400" dirty="0"/>
          </a:p>
        </p:txBody>
      </p:sp>
    </p:spTree>
    <p:extLst>
      <p:ext uri="{BB962C8B-B14F-4D97-AF65-F5344CB8AC3E}">
        <p14:creationId xmlns:p14="http://schemas.microsoft.com/office/powerpoint/2010/main" val="2718524691"/>
      </p:ext>
    </p:extLst>
  </p:cSld>
  <p:clrMapOvr>
    <a:masterClrMapping/>
  </p:clrMapOvr>
  <mc:AlternateContent xmlns:mc="http://schemas.openxmlformats.org/markup-compatibility/2006" xmlns:p14="http://schemas.microsoft.com/office/powerpoint/2010/main">
    <mc:Choice Requires="p14">
      <p:transition spd="slow" p14:dur="2000" advTm="50865"/>
    </mc:Choice>
    <mc:Fallback xmlns="">
      <p:transition spd="slow" advTm="5086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omputer&#10;&#10;AI-generated content may be incorrect.">
            <a:extLst>
              <a:ext uri="{FF2B5EF4-FFF2-40B4-BE49-F238E27FC236}">
                <a16:creationId xmlns:a16="http://schemas.microsoft.com/office/drawing/2014/main" id="{5F7D5765-AA97-0CA7-BE5E-EF6E7596BFBA}"/>
              </a:ext>
            </a:extLst>
          </p:cNvPr>
          <p:cNvPicPr>
            <a:picLocks noChangeAspect="1"/>
          </p:cNvPicPr>
          <p:nvPr/>
        </p:nvPicPr>
        <p:blipFill>
          <a:blip r:embed="rId3"/>
          <a:stretch>
            <a:fillRect/>
          </a:stretch>
        </p:blipFill>
        <p:spPr>
          <a:xfrm>
            <a:off x="0" y="361390"/>
            <a:ext cx="9155151" cy="6213279"/>
          </a:xfrm>
          <a:prstGeom prst="rect">
            <a:avLst/>
          </a:prstGeom>
        </p:spPr>
      </p:pic>
    </p:spTree>
    <p:extLst>
      <p:ext uri="{BB962C8B-B14F-4D97-AF65-F5344CB8AC3E}">
        <p14:creationId xmlns:p14="http://schemas.microsoft.com/office/powerpoint/2010/main" val="253530121"/>
      </p:ext>
    </p:extLst>
  </p:cSld>
  <p:clrMapOvr>
    <a:masterClrMapping/>
  </p:clrMapOvr>
  <mc:AlternateContent xmlns:mc="http://schemas.openxmlformats.org/markup-compatibility/2006" xmlns:p14="http://schemas.microsoft.com/office/powerpoint/2010/main">
    <mc:Choice Requires="p14">
      <p:transition spd="slow" p14:dur="2000" advTm="19261"/>
    </mc:Choice>
    <mc:Fallback xmlns="">
      <p:transition spd="slow" advTm="1926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68F61-5198-FDA0-A3FE-CBCB92A4B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378FEE-F514-721B-4BE9-459ECAEB5FC0}"/>
              </a:ext>
            </a:extLst>
          </p:cNvPr>
          <p:cNvSpPr>
            <a:spLocks noGrp="1"/>
          </p:cNvSpPr>
          <p:nvPr>
            <p:ph type="title"/>
          </p:nvPr>
        </p:nvSpPr>
        <p:spPr>
          <a:xfrm>
            <a:off x="768096" y="585216"/>
            <a:ext cx="7290054" cy="899568"/>
          </a:xfrm>
        </p:spPr>
        <p:txBody>
          <a:bodyPr/>
          <a:lstStyle/>
          <a:p>
            <a:r>
              <a:rPr lang="en-GB"/>
              <a:t>Weekly Timetable </a:t>
            </a:r>
          </a:p>
        </p:txBody>
      </p:sp>
      <p:pic>
        <p:nvPicPr>
          <p:cNvPr id="6" name="Picture 5">
            <a:extLst>
              <a:ext uri="{FF2B5EF4-FFF2-40B4-BE49-F238E27FC236}">
                <a16:creationId xmlns:a16="http://schemas.microsoft.com/office/drawing/2014/main" id="{9F4037A3-A74F-EDFA-4E07-01CCA9772F81}"/>
              </a:ext>
            </a:extLst>
          </p:cNvPr>
          <p:cNvPicPr>
            <a:picLocks noChangeAspect="1"/>
          </p:cNvPicPr>
          <p:nvPr/>
        </p:nvPicPr>
        <p:blipFill>
          <a:blip r:embed="rId3"/>
          <a:stretch>
            <a:fillRect/>
          </a:stretch>
        </p:blipFill>
        <p:spPr>
          <a:xfrm>
            <a:off x="225380" y="1857777"/>
            <a:ext cx="8377708" cy="4211392"/>
          </a:xfrm>
          <a:prstGeom prst="rect">
            <a:avLst/>
          </a:prstGeom>
        </p:spPr>
      </p:pic>
    </p:spTree>
    <p:extLst>
      <p:ext uri="{BB962C8B-B14F-4D97-AF65-F5344CB8AC3E}">
        <p14:creationId xmlns:p14="http://schemas.microsoft.com/office/powerpoint/2010/main" val="2215707618"/>
      </p:ext>
    </p:extLst>
  </p:cSld>
  <p:clrMapOvr>
    <a:masterClrMapping/>
  </p:clrMapOvr>
  <mc:AlternateContent xmlns:mc="http://schemas.openxmlformats.org/markup-compatibility/2006" xmlns:p14="http://schemas.microsoft.com/office/powerpoint/2010/main">
    <mc:Choice Requires="p14">
      <p:transition spd="slow" p14:dur="2000" advTm="19882"/>
    </mc:Choice>
    <mc:Fallback xmlns="">
      <p:transition spd="slow" advTm="1988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9D185-4F22-9315-6310-3E42CE42A304}"/>
              </a:ext>
            </a:extLst>
          </p:cNvPr>
          <p:cNvSpPr>
            <a:spLocks noGrp="1"/>
          </p:cNvSpPr>
          <p:nvPr>
            <p:ph type="title"/>
          </p:nvPr>
        </p:nvSpPr>
        <p:spPr/>
        <p:txBody>
          <a:bodyPr/>
          <a:lstStyle/>
          <a:p>
            <a:r>
              <a:rPr lang="en-GB" dirty="0"/>
              <a:t>Maths</a:t>
            </a:r>
          </a:p>
        </p:txBody>
      </p:sp>
      <p:pic>
        <p:nvPicPr>
          <p:cNvPr id="4" name="Content Placeholder 3">
            <a:extLst>
              <a:ext uri="{FF2B5EF4-FFF2-40B4-BE49-F238E27FC236}">
                <a16:creationId xmlns:a16="http://schemas.microsoft.com/office/drawing/2014/main" id="{6F288CB4-F514-B15B-1AF6-499BE14107FE}"/>
              </a:ext>
            </a:extLst>
          </p:cNvPr>
          <p:cNvPicPr>
            <a:picLocks noGrp="1" noChangeAspect="1"/>
          </p:cNvPicPr>
          <p:nvPr>
            <p:ph idx="1"/>
          </p:nvPr>
        </p:nvPicPr>
        <p:blipFill>
          <a:blip r:embed="rId2"/>
          <a:stretch>
            <a:fillRect/>
          </a:stretch>
        </p:blipFill>
        <p:spPr>
          <a:xfrm>
            <a:off x="1207430" y="1719330"/>
            <a:ext cx="7293589" cy="4957077"/>
          </a:xfrm>
          <a:prstGeom prst="rect">
            <a:avLst/>
          </a:prstGeom>
        </p:spPr>
      </p:pic>
    </p:spTree>
    <p:extLst>
      <p:ext uri="{BB962C8B-B14F-4D97-AF65-F5344CB8AC3E}">
        <p14:creationId xmlns:p14="http://schemas.microsoft.com/office/powerpoint/2010/main" val="3908813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5" y="328738"/>
            <a:ext cx="7290054" cy="1499616"/>
          </a:xfrm>
        </p:spPr>
        <p:txBody>
          <a:bodyPr/>
          <a:lstStyle/>
          <a:p>
            <a:r>
              <a:rPr lang="en-GB"/>
              <a:t>Diary Dates</a:t>
            </a:r>
          </a:p>
        </p:txBody>
      </p:sp>
      <p:sp>
        <p:nvSpPr>
          <p:cNvPr id="3" name="Content Placeholder 2"/>
          <p:cNvSpPr>
            <a:spLocks noGrp="1"/>
          </p:cNvSpPr>
          <p:nvPr>
            <p:ph idx="1"/>
          </p:nvPr>
        </p:nvSpPr>
        <p:spPr>
          <a:xfrm>
            <a:off x="639913" y="1382523"/>
            <a:ext cx="7518599" cy="4896544"/>
          </a:xfrm>
        </p:spPr>
        <p:txBody>
          <a:bodyPr vert="horz" lIns="45720" tIns="45720" rIns="45720" bIns="45720" rtlCol="0" anchor="t">
            <a:normAutofit/>
          </a:bodyPr>
          <a:lstStyle/>
          <a:p>
            <a:pPr marL="0" indent="0">
              <a:buNone/>
            </a:pPr>
            <a:r>
              <a:rPr lang="en-GB" dirty="0">
                <a:latin typeface="TW Cen MT"/>
              </a:rPr>
              <a:t>SATS – week beginning 10</a:t>
            </a:r>
            <a:r>
              <a:rPr lang="en-GB" sz="1300" baseline="30000" dirty="0">
                <a:latin typeface="TW Cen MT"/>
              </a:rPr>
              <a:t>th</a:t>
            </a:r>
            <a:r>
              <a:rPr lang="en-GB" dirty="0">
                <a:latin typeface="TW Cen MT"/>
              </a:rPr>
              <a:t> May</a:t>
            </a:r>
            <a:endParaRPr lang="en-GB" dirty="0"/>
          </a:p>
          <a:p>
            <a:pPr marL="0" indent="0">
              <a:buNone/>
            </a:pPr>
            <a:r>
              <a:rPr lang="en-GB" dirty="0"/>
              <a:t>Grafham Water – 12th – 14th October 2026</a:t>
            </a:r>
            <a:br>
              <a:rPr lang="en-GB" dirty="0"/>
            </a:br>
            <a:endParaRPr lang="en-GB" dirty="0"/>
          </a:p>
          <a:p>
            <a:pPr marL="0" indent="0">
              <a:buNone/>
            </a:pPr>
            <a:r>
              <a:rPr lang="en-GB" dirty="0"/>
              <a:t>Production 5th &amp; 6th July </a:t>
            </a:r>
          </a:p>
          <a:p>
            <a:pPr marL="0" indent="0">
              <a:buNone/>
            </a:pPr>
            <a:r>
              <a:rPr lang="en-GB" dirty="0"/>
              <a:t>Leavers’ Service – 20</a:t>
            </a:r>
            <a:r>
              <a:rPr lang="en-GB" baseline="30000" dirty="0"/>
              <a:t>th</a:t>
            </a:r>
            <a:r>
              <a:rPr lang="en-GB" dirty="0"/>
              <a:t> July</a:t>
            </a:r>
          </a:p>
          <a:p>
            <a:pPr marL="0" indent="0">
              <a:buNone/>
            </a:pPr>
            <a:endParaRPr lang="en-GB" dirty="0"/>
          </a:p>
          <a:p>
            <a:pPr marL="0" indent="0">
              <a:buNone/>
            </a:pPr>
            <a:endParaRPr lang="en-GB"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8590" y="327647"/>
            <a:ext cx="2976845" cy="2894784"/>
          </a:xfrm>
          <a:prstGeom prst="rect">
            <a:avLst/>
          </a:prstGeom>
        </p:spPr>
      </p:pic>
      <p:pic>
        <p:nvPicPr>
          <p:cNvPr id="6" name="Picture 5"/>
          <p:cNvPicPr>
            <a:picLocks noChangeAspect="1"/>
          </p:cNvPicPr>
          <p:nvPr/>
        </p:nvPicPr>
        <p:blipFill>
          <a:blip r:embed="rId4"/>
          <a:stretch>
            <a:fillRect/>
          </a:stretch>
        </p:blipFill>
        <p:spPr>
          <a:xfrm rot="632674">
            <a:off x="4374726" y="2390525"/>
            <a:ext cx="1290094" cy="1666784"/>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7445" y="3426186"/>
            <a:ext cx="3001961" cy="2884731"/>
          </a:xfrm>
          <a:prstGeom prst="rect">
            <a:avLst/>
          </a:prstGeom>
        </p:spPr>
      </p:pic>
      <p:pic>
        <p:nvPicPr>
          <p:cNvPr id="4" name="Picture 3">
            <a:extLst>
              <a:ext uri="{FF2B5EF4-FFF2-40B4-BE49-F238E27FC236}">
                <a16:creationId xmlns:a16="http://schemas.microsoft.com/office/drawing/2014/main" id="{A4249F4D-9959-85DB-B348-5F2EE8F5A2EC}"/>
              </a:ext>
            </a:extLst>
          </p:cNvPr>
          <p:cNvPicPr>
            <a:picLocks noChangeAspect="1"/>
          </p:cNvPicPr>
          <p:nvPr/>
        </p:nvPicPr>
        <p:blipFill>
          <a:blip r:embed="rId6"/>
          <a:stretch>
            <a:fillRect/>
          </a:stretch>
        </p:blipFill>
        <p:spPr>
          <a:xfrm>
            <a:off x="312245" y="4290811"/>
            <a:ext cx="5299791" cy="2230192"/>
          </a:xfrm>
          <a:prstGeom prst="rect">
            <a:avLst/>
          </a:prstGeom>
        </p:spPr>
      </p:pic>
    </p:spTree>
    <p:extLst>
      <p:ext uri="{BB962C8B-B14F-4D97-AF65-F5344CB8AC3E}">
        <p14:creationId xmlns:p14="http://schemas.microsoft.com/office/powerpoint/2010/main" val="1309524472"/>
      </p:ext>
    </p:extLst>
  </p:cSld>
  <p:clrMapOvr>
    <a:masterClrMapping/>
  </p:clrMapOvr>
  <mc:AlternateContent xmlns:mc="http://schemas.openxmlformats.org/markup-compatibility/2006" xmlns:p14="http://schemas.microsoft.com/office/powerpoint/2010/main">
    <mc:Choice Requires="p14">
      <p:transition spd="slow" p14:dur="2000" advTm="36107"/>
    </mc:Choice>
    <mc:Fallback xmlns="">
      <p:transition spd="slow" advTm="3610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Thank you! </a:t>
            </a:r>
          </a:p>
        </p:txBody>
      </p:sp>
      <p:sp>
        <p:nvSpPr>
          <p:cNvPr id="3" name="Content Placeholder 2"/>
          <p:cNvSpPr>
            <a:spLocks noGrp="1"/>
          </p:cNvSpPr>
          <p:nvPr>
            <p:ph idx="1"/>
          </p:nvPr>
        </p:nvSpPr>
        <p:spPr/>
        <p:txBody>
          <a:bodyPr vert="horz" lIns="45720" tIns="45720" rIns="45720" bIns="45720" rtlCol="0" anchor="t">
            <a:normAutofit/>
          </a:bodyPr>
          <a:lstStyle/>
          <a:p>
            <a:pPr marL="0" indent="0">
              <a:buNone/>
            </a:pPr>
            <a:endParaRPr lang="en-GB" dirty="0"/>
          </a:p>
          <a:p>
            <a:pPr marL="0" indent="0">
              <a:buNone/>
            </a:pPr>
            <a:endParaRPr lang="en-GB" dirty="0"/>
          </a:p>
          <a:p>
            <a:pPr marL="0" indent="0">
              <a:buNone/>
            </a:pPr>
            <a:r>
              <a:rPr lang="en-GB" dirty="0"/>
              <a:t>Urgent information and any other requests to be sent to the office at </a:t>
            </a:r>
            <a:r>
              <a:rPr lang="en-GB" dirty="0">
                <a:solidFill>
                  <a:srgbClr val="0070C0"/>
                </a:solidFill>
                <a:hlinkClick r:id="rId3"/>
              </a:rPr>
              <a:t>office@shelford.cambs.sch.uk</a:t>
            </a:r>
            <a:endParaRPr lang="en-GB" dirty="0">
              <a:solidFill>
                <a:srgbClr val="0070C0"/>
              </a:solidFill>
            </a:endParaRPr>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2051688777"/>
      </p:ext>
    </p:extLst>
  </p:cSld>
  <p:clrMapOvr>
    <a:masterClrMapping/>
  </p:clrMapOvr>
  <mc:AlternateContent xmlns:mc="http://schemas.openxmlformats.org/markup-compatibility/2006" xmlns:p14="http://schemas.microsoft.com/office/powerpoint/2010/main">
    <mc:Choice Requires="p14">
      <p:transition spd="slow" p14:dur="2000" advTm="20765"/>
    </mc:Choice>
    <mc:Fallback xmlns="">
      <p:transition spd="slow" advTm="20765"/>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92cf792-d19f-4a81-9375-85c08d70b816" xsi:nil="true"/>
    <lcf76f155ced4ddcb4097134ff3c332f xmlns="801b5ce2-69a4-4eeb-8109-29076bc51a2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30E599E3A5D164CB0EF9E027B5869CD" ma:contentTypeVersion="13" ma:contentTypeDescription="Create a new document." ma:contentTypeScope="" ma:versionID="3c9a73400cd357b6d69de93eb11d9ac8">
  <xsd:schema xmlns:xsd="http://www.w3.org/2001/XMLSchema" xmlns:xs="http://www.w3.org/2001/XMLSchema" xmlns:p="http://schemas.microsoft.com/office/2006/metadata/properties" xmlns:ns2="801b5ce2-69a4-4eeb-8109-29076bc51a20" xmlns:ns3="892cf792-d19f-4a81-9375-85c08d70b816" targetNamespace="http://schemas.microsoft.com/office/2006/metadata/properties" ma:root="true" ma:fieldsID="6b6993fc458045fe106318376a00014a" ns2:_="" ns3:_="">
    <xsd:import namespace="801b5ce2-69a4-4eeb-8109-29076bc51a20"/>
    <xsd:import namespace="892cf792-d19f-4a81-9375-85c08d70b81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1b5ce2-69a4-4eeb-8109-29076bc51a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6494c30-9526-4a87-9937-1ccd69db993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2cf792-d19f-4a81-9375-85c08d70b81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ca041cd-1a23-46ed-8ffb-f1ac2096e5eb}" ma:internalName="TaxCatchAll" ma:showField="CatchAllData" ma:web="892cf792-d19f-4a81-9375-85c08d70b81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590E26-9681-4684-9622-C0D618A10706}">
  <ds:schemaRefs>
    <ds:schemaRef ds:uri="http://schemas.microsoft.com/sharepoint/v3/contenttype/forms"/>
  </ds:schemaRefs>
</ds:datastoreItem>
</file>

<file path=customXml/itemProps2.xml><?xml version="1.0" encoding="utf-8"?>
<ds:datastoreItem xmlns:ds="http://schemas.openxmlformats.org/officeDocument/2006/customXml" ds:itemID="{893D661A-604F-487B-B719-AD42594C0141}">
  <ds:schemaRefs>
    <ds:schemaRef ds:uri="http://schemas.microsoft.com/office/2006/metadata/properties"/>
    <ds:schemaRef ds:uri="http://schemas.microsoft.com/office/infopath/2007/PartnerControls"/>
    <ds:schemaRef ds:uri="892cf792-d19f-4a81-9375-85c08d70b816"/>
    <ds:schemaRef ds:uri="801b5ce2-69a4-4eeb-8109-29076bc51a20"/>
  </ds:schemaRefs>
</ds:datastoreItem>
</file>

<file path=customXml/itemProps3.xml><?xml version="1.0" encoding="utf-8"?>
<ds:datastoreItem xmlns:ds="http://schemas.openxmlformats.org/officeDocument/2006/customXml" ds:itemID="{04B859F0-397C-44E0-8957-DAE9440E40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1b5ce2-69a4-4eeb-8109-29076bc51a20"/>
    <ds:schemaRef ds:uri="892cf792-d19f-4a81-9375-85c08d70b8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Integral</Template>
  <TotalTime>1</TotalTime>
  <Words>538</Words>
  <Application>Microsoft Office PowerPoint</Application>
  <PresentationFormat>On-screen Show (4:3)</PresentationFormat>
  <Paragraphs>42</Paragraphs>
  <Slides>7</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Calibri</vt:lpstr>
      <vt:lpstr>TW Cen MT</vt:lpstr>
      <vt:lpstr>TW Cen MT</vt:lpstr>
      <vt:lpstr>Tw Cen MT Condensed</vt:lpstr>
      <vt:lpstr>Wingdings</vt:lpstr>
      <vt:lpstr>Wingdings 3</vt:lpstr>
      <vt:lpstr>Integral</vt:lpstr>
      <vt:lpstr>Meet the Teacher – Y6 Mrs Dawson Mrs Smith MISS RUNHAM (MONDAYS) PPA: MISS Karausta</vt:lpstr>
      <vt:lpstr>Key Information</vt:lpstr>
      <vt:lpstr>PowerPoint Presentation</vt:lpstr>
      <vt:lpstr>Weekly Timetable </vt:lpstr>
      <vt:lpstr>Maths</vt:lpstr>
      <vt:lpstr>Diary Dates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Julia McLoughlin</dc:creator>
  <cp:lastModifiedBy>Lisa Dawson</cp:lastModifiedBy>
  <cp:revision>128</cp:revision>
  <cp:lastPrinted>2023-09-15T06:29:40Z</cp:lastPrinted>
  <dcterms:created xsi:type="dcterms:W3CDTF">2018-09-14T13:23:13Z</dcterms:created>
  <dcterms:modified xsi:type="dcterms:W3CDTF">2026-09-18T18:45:53Z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0x010100B30E599E3A5D164CB0EF9E027B5869CD</vt:lpwstr>
  </property>
  <property fmtid="{D5CDD505-2E9C-101B-9397-08002B2CF9AE}" pid="3" name="MediaServiceImageTags">
    <vt:lpwstr/>
  </property>
</Properties>
</file>