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7562850" cy="10688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5">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DON, Tara 3752" initials="DT3" lastIdx="6" clrIdx="0">
    <p:extLst/>
  </p:cmAuthor>
  <p:cmAuthor id="2" name="Dan Barrett" initials="D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D27"/>
    <a:srgbClr val="E70524"/>
    <a:srgbClr val="E79624"/>
    <a:srgbClr val="0C0B4C"/>
    <a:srgbClr val="85CAEF"/>
    <a:srgbClr val="009ADC"/>
    <a:srgbClr val="0F7A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83" autoAdjust="0"/>
  </p:normalViewPr>
  <p:slideViewPr>
    <p:cSldViewPr snapToGrid="0" snapToObjects="1" showGuides="1">
      <p:cViewPr>
        <p:scale>
          <a:sx n="79" d="100"/>
          <a:sy n="79" d="100"/>
        </p:scale>
        <p:origin x="1308" y="-2124"/>
      </p:cViewPr>
      <p:guideLst>
        <p:guide orient="horz" pos="3695"/>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GB"/>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36D1967-BF36-9F44-9520-659F510E9F3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295093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36D1967-BF36-9F44-9520-659F510E9F3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389634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5084" y="668040"/>
            <a:ext cx="1407530" cy="1421440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12493" y="668040"/>
            <a:ext cx="4096544" cy="14214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36D1967-BF36-9F44-9520-659F510E9F3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43380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36D1967-BF36-9F44-9520-659F510E9F3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230861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1"/>
            <a:ext cx="6428423" cy="2122882"/>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6D1967-BF36-9F44-9520-659F510E9F39}"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350744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36D1967-BF36-9F44-9520-659F510E9F3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385549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36D1967-BF36-9F44-9520-659F510E9F39}"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148057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36D1967-BF36-9F44-9520-659F510E9F39}"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98813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D1967-BF36-9F44-9520-659F510E9F39}"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185775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36D1967-BF36-9F44-9520-659F510E9F3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272197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36D1967-BF36-9F44-9520-659F510E9F39}"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42DCD-0BDC-0D48-BAA0-E0D06E4E032F}" type="slidenum">
              <a:rPr lang="en-US" smtClean="0"/>
              <a:t>‹#›</a:t>
            </a:fld>
            <a:endParaRPr lang="en-US"/>
          </a:p>
        </p:txBody>
      </p:sp>
    </p:spTree>
    <p:extLst>
      <p:ext uri="{BB962C8B-B14F-4D97-AF65-F5344CB8AC3E}">
        <p14:creationId xmlns:p14="http://schemas.microsoft.com/office/powerpoint/2010/main" val="279882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636D1967-BF36-9F44-9520-659F510E9F39}" type="datetimeFigureOut">
              <a:rPr lang="en-US" smtClean="0"/>
              <a:t>11/5/2020</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A7542DCD-0BDC-0D48-BAA0-E0D06E4E032F}" type="slidenum">
              <a:rPr lang="en-US" smtClean="0"/>
              <a:t>‹#›</a:t>
            </a:fld>
            <a:endParaRPr lang="en-US"/>
          </a:p>
        </p:txBody>
      </p:sp>
    </p:spTree>
    <p:extLst>
      <p:ext uri="{BB962C8B-B14F-4D97-AF65-F5344CB8AC3E}">
        <p14:creationId xmlns:p14="http://schemas.microsoft.com/office/powerpoint/2010/main" val="198537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ambs.police.uk/" TargetMode="External"/><Relationship Id="rId13"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hyperlink" Target="https://www.instagram.com/p/CEbmbsOHxMS/?igshid=vcjt4sbyjur3" TargetMode="External"/><Relationship Id="rId12"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4.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hyperlink" Target="http://www.anti-bullyingalliance.org/" TargetMode="External"/><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hyperlink" Target="mailto:Schools&amp;CYP@Cambs.pnn.police.uk" TargetMode="External"/><Relationship Id="rId12"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hyperlink" Target="https://www.rospa.com/Home-Safety/Advice/Fireworks-Safe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jpg"/>
          <p:cNvPicPr>
            <a:picLocks noChangeAspect="1"/>
          </p:cNvPicPr>
          <p:nvPr/>
        </p:nvPicPr>
        <p:blipFill rotWithShape="1">
          <a:blip r:embed="rId2">
            <a:extLst>
              <a:ext uri="{28A0092B-C50C-407E-A947-70E740481C1C}">
                <a14:useLocalDpi xmlns:a14="http://schemas.microsoft.com/office/drawing/2010/main" val="0"/>
              </a:ext>
            </a:extLst>
          </a:blip>
          <a:srcRect l="4936" r="5065"/>
          <a:stretch/>
        </p:blipFill>
        <p:spPr>
          <a:xfrm>
            <a:off x="-1161" y="8497231"/>
            <a:ext cx="7574950" cy="2192400"/>
          </a:xfrm>
          <a:prstGeom prst="rect">
            <a:avLst/>
          </a:prstGeom>
        </p:spPr>
      </p:pic>
      <p:pic>
        <p:nvPicPr>
          <p:cNvPr id="5" name="Picture 4"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62850" cy="830693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2561" r="62984" b="27461"/>
          <a:stretch/>
        </p:blipFill>
        <p:spPr>
          <a:xfrm>
            <a:off x="959530" y="602833"/>
            <a:ext cx="2102915" cy="598282"/>
          </a:xfrm>
          <a:prstGeom prst="rect">
            <a:avLst/>
          </a:prstGeom>
        </p:spPr>
      </p:pic>
      <p:pic>
        <p:nvPicPr>
          <p:cNvPr id="3" name="Picture 2" descr="Crest_colour_safer-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883" y="8626530"/>
            <a:ext cx="1338632" cy="1969852"/>
          </a:xfrm>
          <a:prstGeom prst="rect">
            <a:avLst/>
          </a:prstGeom>
        </p:spPr>
      </p:pic>
      <p:sp>
        <p:nvSpPr>
          <p:cNvPr id="7" name="TextBox 6"/>
          <p:cNvSpPr txBox="1"/>
          <p:nvPr/>
        </p:nvSpPr>
        <p:spPr>
          <a:xfrm>
            <a:off x="268471" y="9326987"/>
            <a:ext cx="4150484" cy="1361651"/>
          </a:xfrm>
          <a:prstGeom prst="rect">
            <a:avLst/>
          </a:prstGeom>
          <a:noFill/>
        </p:spPr>
        <p:txBody>
          <a:bodyPr wrap="square" lIns="0" tIns="0" rIns="0" bIns="0" rtlCol="0">
            <a:noAutofit/>
          </a:bodyPr>
          <a:lstStyle/>
          <a:p>
            <a:r>
              <a:rPr lang="en-US" sz="1400" b="1" dirty="0">
                <a:solidFill>
                  <a:srgbClr val="85CAEF"/>
                </a:solidFill>
                <a:latin typeface="Arial"/>
                <a:cs typeface="Arial"/>
              </a:rPr>
              <a:t>Call: </a:t>
            </a:r>
            <a:r>
              <a:rPr lang="en-US" sz="1400" b="1" dirty="0">
                <a:solidFill>
                  <a:srgbClr val="FFFFFF"/>
                </a:solidFill>
                <a:latin typeface="Arial"/>
                <a:cs typeface="Arial"/>
              </a:rPr>
              <a:t>101</a:t>
            </a:r>
          </a:p>
          <a:p>
            <a:r>
              <a:rPr lang="en-US" sz="1400" b="1" dirty="0">
                <a:solidFill>
                  <a:srgbClr val="85CAEF"/>
                </a:solidFill>
                <a:latin typeface="Arial"/>
                <a:cs typeface="Arial"/>
              </a:rPr>
              <a:t>Telephone: </a:t>
            </a:r>
            <a:r>
              <a:rPr lang="en-US" sz="1400" b="1" dirty="0">
                <a:solidFill>
                  <a:srgbClr val="FFFFFF"/>
                </a:solidFill>
                <a:latin typeface="Arial"/>
                <a:cs typeface="Arial"/>
              </a:rPr>
              <a:t>18001 101</a:t>
            </a:r>
            <a:br>
              <a:rPr lang="en-US" sz="1400" b="1" dirty="0">
                <a:solidFill>
                  <a:srgbClr val="FFFFFF"/>
                </a:solidFill>
                <a:latin typeface="Arial"/>
                <a:cs typeface="Arial"/>
              </a:rPr>
            </a:br>
            <a:r>
              <a:rPr lang="en-US" sz="1400" b="1" dirty="0">
                <a:solidFill>
                  <a:srgbClr val="85CAEF"/>
                </a:solidFill>
                <a:latin typeface="Arial"/>
                <a:cs typeface="Arial"/>
              </a:rPr>
              <a:t>Visit: </a:t>
            </a:r>
            <a:r>
              <a:rPr lang="en-US" sz="1400" b="1" dirty="0">
                <a:solidFill>
                  <a:srgbClr val="FFFFFF"/>
                </a:solidFill>
                <a:latin typeface="Arial"/>
                <a:cs typeface="Arial"/>
              </a:rPr>
              <a:t>cambs.police.uk</a:t>
            </a:r>
            <a:br>
              <a:rPr lang="en-US" sz="1400" b="1" dirty="0">
                <a:solidFill>
                  <a:srgbClr val="FFFFFF"/>
                </a:solidFill>
                <a:latin typeface="Arial"/>
                <a:cs typeface="Arial"/>
              </a:rPr>
            </a:br>
            <a:r>
              <a:rPr lang="en-US" sz="1400" b="1" dirty="0">
                <a:solidFill>
                  <a:srgbClr val="85CAEF"/>
                </a:solidFill>
                <a:latin typeface="Arial"/>
                <a:cs typeface="Arial"/>
              </a:rPr>
              <a:t>Follow: </a:t>
            </a:r>
            <a:r>
              <a:rPr lang="en-US" sz="1400" b="1" dirty="0" err="1">
                <a:solidFill>
                  <a:srgbClr val="FFFFFF"/>
                </a:solidFill>
                <a:latin typeface="Arial"/>
                <a:cs typeface="Arial"/>
              </a:rPr>
              <a:t>CambsCops</a:t>
            </a:r>
            <a:endParaRPr lang="en-US" sz="1400" b="1" dirty="0">
              <a:solidFill>
                <a:srgbClr val="FFFFFF"/>
              </a:solidFill>
              <a:latin typeface="Arial"/>
              <a:cs typeface="Arial"/>
            </a:endParaRPr>
          </a:p>
          <a:p>
            <a:r>
              <a:rPr lang="en-US" sz="1400" b="1" dirty="0">
                <a:solidFill>
                  <a:srgbClr val="85CAEF"/>
                </a:solidFill>
                <a:latin typeface="Arial"/>
                <a:cs typeface="Arial"/>
              </a:rPr>
              <a:t>Subscribe: </a:t>
            </a:r>
            <a:r>
              <a:rPr lang="en-US" sz="1400" b="1" dirty="0">
                <a:solidFill>
                  <a:srgbClr val="FFFFFF"/>
                </a:solidFill>
                <a:latin typeface="Arial"/>
                <a:cs typeface="Arial"/>
              </a:rPr>
              <a:t>eCops.org.uk</a:t>
            </a:r>
          </a:p>
        </p:txBody>
      </p:sp>
      <p:pic>
        <p:nvPicPr>
          <p:cNvPr id="6" name="Picture 5" descr="Social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0440" y="10139152"/>
            <a:ext cx="1341970" cy="268394"/>
          </a:xfrm>
          <a:prstGeom prst="rect">
            <a:avLst/>
          </a:prstGeom>
        </p:spPr>
      </p:pic>
      <p:sp>
        <p:nvSpPr>
          <p:cNvPr id="8" name="TextBox 7"/>
          <p:cNvSpPr txBox="1"/>
          <p:nvPr/>
        </p:nvSpPr>
        <p:spPr>
          <a:xfrm>
            <a:off x="3023893" y="9295736"/>
            <a:ext cx="1478653" cy="585874"/>
          </a:xfrm>
          <a:prstGeom prst="rect">
            <a:avLst/>
          </a:prstGeom>
          <a:noFill/>
        </p:spPr>
        <p:txBody>
          <a:bodyPr wrap="square" lIns="0" tIns="0" rIns="0" bIns="0" rtlCol="0">
            <a:noAutofit/>
          </a:bodyPr>
          <a:lstStyle/>
          <a:p>
            <a:pPr algn="ctr"/>
            <a:br>
              <a:rPr lang="en-US" dirty="0">
                <a:solidFill>
                  <a:srgbClr val="85CAEF"/>
                </a:solidFill>
                <a:latin typeface="Arial"/>
                <a:cs typeface="Arial"/>
              </a:rPr>
            </a:br>
            <a:r>
              <a:rPr lang="en-US" dirty="0">
                <a:solidFill>
                  <a:srgbClr val="85CAEF"/>
                </a:solidFill>
                <a:latin typeface="Arial"/>
                <a:cs typeface="Arial"/>
              </a:rPr>
              <a:t>#</a:t>
            </a:r>
            <a:r>
              <a:rPr lang="en-US" dirty="0" err="1">
                <a:solidFill>
                  <a:srgbClr val="85CAEF"/>
                </a:solidFill>
                <a:latin typeface="Arial"/>
                <a:cs typeface="Arial"/>
              </a:rPr>
              <a:t>SaferCambs</a:t>
            </a:r>
            <a:endParaRPr lang="en-US" dirty="0">
              <a:solidFill>
                <a:srgbClr val="FFFFFF"/>
              </a:solidFill>
              <a:latin typeface="Arial"/>
              <a:cs typeface="Arial"/>
            </a:endParaRPr>
          </a:p>
        </p:txBody>
      </p:sp>
      <p:sp>
        <p:nvSpPr>
          <p:cNvPr id="9" name="TextBox 8"/>
          <p:cNvSpPr txBox="1"/>
          <p:nvPr/>
        </p:nvSpPr>
        <p:spPr>
          <a:xfrm>
            <a:off x="3696338" y="1208886"/>
            <a:ext cx="3171088" cy="328735"/>
          </a:xfrm>
          <a:prstGeom prst="rect">
            <a:avLst/>
          </a:prstGeom>
          <a:noFill/>
        </p:spPr>
        <p:txBody>
          <a:bodyPr wrap="square" lIns="0" tIns="0" rIns="0" bIns="0" rtlCol="0">
            <a:noAutofit/>
          </a:bodyPr>
          <a:lstStyle/>
          <a:p>
            <a:pPr algn="r"/>
            <a:r>
              <a:rPr lang="en-US" sz="2000" b="1" dirty="0">
                <a:solidFill>
                  <a:schemeClr val="bg1">
                    <a:lumMod val="50000"/>
                  </a:schemeClr>
                </a:solidFill>
                <a:latin typeface="Arial"/>
                <a:cs typeface="Arial"/>
              </a:rPr>
              <a:t>November 2020</a:t>
            </a:r>
          </a:p>
        </p:txBody>
      </p:sp>
      <p:sp>
        <p:nvSpPr>
          <p:cNvPr id="10" name="TextBox 9"/>
          <p:cNvSpPr txBox="1"/>
          <p:nvPr/>
        </p:nvSpPr>
        <p:spPr>
          <a:xfrm>
            <a:off x="444500" y="1677830"/>
            <a:ext cx="6722320" cy="566313"/>
          </a:xfrm>
          <a:prstGeom prst="rect">
            <a:avLst/>
          </a:prstGeom>
          <a:noFill/>
        </p:spPr>
        <p:txBody>
          <a:bodyPr wrap="square" lIns="0" tIns="0" rIns="0" bIns="0" rtlCol="0">
            <a:noAutofit/>
          </a:bodyPr>
          <a:lstStyle/>
          <a:p>
            <a:pPr algn="ctr"/>
            <a:r>
              <a:rPr lang="en-GB" sz="1200" b="1" dirty="0"/>
              <a:t>Welcome! As we are now heading into another lockdown due to the pandemic, it’s important we remain in contact with our school community to continue delivering key safety and awareness messages to keep you and your families knowledgeable and safe during these unsettled times. </a:t>
            </a:r>
            <a:endParaRPr lang="en-GB" sz="1200" dirty="0"/>
          </a:p>
        </p:txBody>
      </p:sp>
      <p:cxnSp>
        <p:nvCxnSpPr>
          <p:cNvPr id="12" name="Straight Connector 11"/>
          <p:cNvCxnSpPr/>
          <p:nvPr/>
        </p:nvCxnSpPr>
        <p:spPr>
          <a:xfrm>
            <a:off x="501976" y="2244143"/>
            <a:ext cx="6735251" cy="0"/>
          </a:xfrm>
          <a:prstGeom prst="line">
            <a:avLst/>
          </a:prstGeom>
          <a:ln>
            <a:solidFill>
              <a:srgbClr val="009ADC"/>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1568" y="2367377"/>
            <a:ext cx="6735252" cy="6505873"/>
          </a:xfrm>
          <a:prstGeom prst="rect">
            <a:avLst/>
          </a:prstGeom>
          <a:solidFill>
            <a:srgbClr val="E79624">
              <a:alpha val="10000"/>
            </a:srgbClr>
          </a:solidFill>
        </p:spPr>
        <p:txBody>
          <a:bodyPr wrap="square" lIns="72000" tIns="72000" rIns="72000" bIns="72000" rtlCol="0">
            <a:noAutofit/>
          </a:bodyPr>
          <a:lstStyle/>
          <a:p>
            <a:endParaRPr lang="en-GB" b="1" dirty="0"/>
          </a:p>
          <a:p>
            <a:endParaRPr lang="en-GB" b="1" dirty="0"/>
          </a:p>
          <a:p>
            <a:endParaRPr lang="en-GB" b="1" dirty="0"/>
          </a:p>
          <a:p>
            <a:pPr algn="ctr"/>
            <a:r>
              <a:rPr lang="en-GB" sz="1600" b="1" dirty="0"/>
              <a:t>Knife Crime awareness week of action</a:t>
            </a:r>
            <a:endParaRPr lang="en-GB" sz="1600" dirty="0"/>
          </a:p>
          <a:p>
            <a:pPr algn="ctr"/>
            <a:r>
              <a:rPr lang="en-GB" sz="1600" b="1" dirty="0"/>
              <a:t>9</a:t>
            </a:r>
            <a:r>
              <a:rPr lang="en-GB" sz="1600" b="1" baseline="30000" dirty="0"/>
              <a:t>th</a:t>
            </a:r>
            <a:r>
              <a:rPr lang="en-GB" sz="1600" b="1" dirty="0"/>
              <a:t> – 15</a:t>
            </a:r>
            <a:r>
              <a:rPr lang="en-GB" sz="1600" b="1" baseline="30000" dirty="0"/>
              <a:t>th</a:t>
            </a:r>
            <a:r>
              <a:rPr lang="en-GB" sz="1600" b="1" dirty="0"/>
              <a:t> November 2020</a:t>
            </a:r>
            <a:endParaRPr lang="en-GB" sz="1200" b="1" dirty="0"/>
          </a:p>
          <a:p>
            <a:r>
              <a:rPr lang="en-GB" sz="1100" b="1" dirty="0"/>
              <a:t>Operation Sceptre (#</a:t>
            </a:r>
            <a:r>
              <a:rPr lang="en-GB" sz="1100" b="1" dirty="0" err="1"/>
              <a:t>operationsceptre</a:t>
            </a:r>
            <a:r>
              <a:rPr lang="en-GB" sz="1100" b="1" dirty="0"/>
              <a:t>) </a:t>
            </a:r>
            <a:r>
              <a:rPr lang="en-GB" sz="1100" dirty="0"/>
              <a:t>is a National Campaign to target knife related crime by raising awareness amongst communities and to encourage </a:t>
            </a:r>
            <a:r>
              <a:rPr lang="en-GB" sz="1100" i="1" dirty="0"/>
              <a:t>everyone</a:t>
            </a:r>
            <a:r>
              <a:rPr lang="en-GB" sz="1100" dirty="0"/>
              <a:t> to understand the risks and how you can help to reduce these offences and keep people safe.  During the Week of Action, or over coming weeks, your child may receive a presentation in school which highlights the risks and consequences and how they can keep themselves and others safe by reporting any concerns. There will also be advice, updates and key messages posted via the Cambridgeshire Constabulary Facebook, Twitter and Instagram pages – please take a look next week;</a:t>
            </a:r>
          </a:p>
          <a:p>
            <a:endParaRPr lang="en-GB" sz="1100" dirty="0"/>
          </a:p>
          <a:p>
            <a:r>
              <a:rPr lang="en-GB" sz="1100" dirty="0"/>
              <a:t>	 </a:t>
            </a:r>
            <a:r>
              <a:rPr lang="en-GB" sz="1100" b="1" dirty="0"/>
              <a:t>@</a:t>
            </a:r>
            <a:r>
              <a:rPr lang="en-GB" sz="1100" b="1" dirty="0" err="1"/>
              <a:t>cambscops</a:t>
            </a:r>
            <a:r>
              <a:rPr lang="en-GB" sz="1100" b="1" dirty="0"/>
              <a:t>     	   @</a:t>
            </a:r>
            <a:r>
              <a:rPr lang="en-GB" sz="1100" b="1" dirty="0" err="1"/>
              <a:t>cambscops</a:t>
            </a:r>
            <a:r>
              <a:rPr lang="en-GB" sz="1100" b="1" dirty="0"/>
              <a:t>      	    </a:t>
            </a:r>
            <a:r>
              <a:rPr lang="en-GB" sz="1100" b="1" dirty="0" err="1"/>
              <a:t>Cambscops</a:t>
            </a:r>
            <a:endParaRPr lang="en-GB" sz="1100" b="1" dirty="0"/>
          </a:p>
          <a:p>
            <a:endParaRPr lang="en-GB" sz="1100" dirty="0"/>
          </a:p>
          <a:p>
            <a:pPr lvl="0"/>
            <a:endParaRPr lang="en-GB" sz="1100" b="1" dirty="0"/>
          </a:p>
          <a:p>
            <a:r>
              <a:rPr lang="en-GB" sz="1100" b="1" dirty="0"/>
              <a:t>THE DANGERS </a:t>
            </a:r>
            <a:r>
              <a:rPr lang="en-GB" sz="1100" dirty="0"/>
              <a:t> – whilst a small minority of young people may feel tempted or pressured to carry a knife/weapon for what they believe to be ‘self protection’, it is important for them to know this significantly increases the risk of harm to them.</a:t>
            </a:r>
          </a:p>
          <a:p>
            <a:pPr lvl="0"/>
            <a:r>
              <a:rPr lang="en-GB" sz="1100" b="1" dirty="0"/>
              <a:t>THE FACTS </a:t>
            </a:r>
            <a:r>
              <a:rPr lang="en-GB" sz="1100" dirty="0"/>
              <a:t> – the Police can stop and search anyone they have reasonable grounds to suspect to be carrying a knife or other offensive weapons.</a:t>
            </a:r>
          </a:p>
          <a:p>
            <a:pPr lvl="0"/>
            <a:r>
              <a:rPr lang="en-GB" sz="1100" b="1" dirty="0"/>
              <a:t>THE LAW </a:t>
            </a:r>
            <a:r>
              <a:rPr lang="en-GB" sz="1100" dirty="0"/>
              <a:t> – it is illegal to carry a bladed article in a public place – the maximum penalty for carrying a knife is </a:t>
            </a:r>
            <a:r>
              <a:rPr lang="en-GB" sz="1100" b="1" dirty="0"/>
              <a:t>4 years in prison and an unlimited fine. </a:t>
            </a:r>
            <a:r>
              <a:rPr lang="en-GB" sz="1100" dirty="0"/>
              <a:t>It is also an offence for retailers to sell knives to under 18’s. </a:t>
            </a:r>
          </a:p>
          <a:p>
            <a:pPr lvl="0"/>
            <a:r>
              <a:rPr lang="en-GB" sz="1100" b="1" dirty="0"/>
              <a:t>THE CONSEQUENCES</a:t>
            </a:r>
            <a:r>
              <a:rPr lang="en-GB" sz="1100" dirty="0"/>
              <a:t> – a criminal record can change your life – it may prevent you getting certain employment in the future and it can prevent travel to some countries. </a:t>
            </a:r>
          </a:p>
          <a:p>
            <a:pPr lvl="0"/>
            <a:endParaRPr lang="en-GB" sz="1100" dirty="0"/>
          </a:p>
          <a:p>
            <a:r>
              <a:rPr lang="en-GB" sz="1100" dirty="0"/>
              <a:t>Please watch this short video, a father and son wanted to deliver a short message on how to deal with a knife confrontation. </a:t>
            </a:r>
            <a:r>
              <a:rPr lang="en-GB" sz="1100" dirty="0">
                <a:solidFill>
                  <a:srgbClr val="FF0000"/>
                </a:solidFill>
              </a:rPr>
              <a:t>*</a:t>
            </a:r>
            <a:r>
              <a:rPr lang="en-GB" sz="1100" b="1" dirty="0">
                <a:solidFill>
                  <a:srgbClr val="FF0000"/>
                </a:solidFill>
              </a:rPr>
              <a:t>Parents/guardians/carers you may feel the content is not relevant or suitable for your child. This video is primarily targeting secondary school aged children. Please view before showing your child if they are primary school aged. There is no swearing or injury detail*</a:t>
            </a:r>
          </a:p>
          <a:p>
            <a:endParaRPr lang="en-GB" sz="1100" b="1" dirty="0">
              <a:solidFill>
                <a:srgbClr val="FF0000"/>
              </a:solidFill>
            </a:endParaRPr>
          </a:p>
          <a:p>
            <a:r>
              <a:rPr lang="en-GB" sz="1100" b="1" dirty="0">
                <a:solidFill>
                  <a:srgbClr val="FF0000"/>
                </a:solidFill>
              </a:rPr>
              <a:t> </a:t>
            </a:r>
            <a:r>
              <a:rPr lang="en-GB" sz="1100" u="sng" dirty="0">
                <a:hlinkClick r:id="rId7"/>
              </a:rPr>
              <a:t>hwttps://ww.instagram.com/p/CEbmbsOHxMS/?igshid=vcjt4sbyjur3</a:t>
            </a:r>
            <a:endParaRPr lang="en-GB" sz="1100" u="sng" dirty="0"/>
          </a:p>
          <a:p>
            <a:endParaRPr lang="en-GB" sz="1100" dirty="0"/>
          </a:p>
          <a:p>
            <a:r>
              <a:rPr lang="en-GB" sz="1100" dirty="0"/>
              <a:t>There is no shame in running away from a situation and it could save your life and stop someone else ruining theirs by making one fatal mistake. If you know someone who carries a knife, call us on 101</a:t>
            </a:r>
          </a:p>
          <a:p>
            <a:r>
              <a:rPr lang="en-GB" sz="1100" dirty="0"/>
              <a:t>For further information please visit </a:t>
            </a:r>
            <a:r>
              <a:rPr lang="en-GB" sz="1100" u="sng" dirty="0">
                <a:hlinkClick r:id="rId8"/>
              </a:rPr>
              <a:t>www.cambs.police.uk</a:t>
            </a:r>
            <a:r>
              <a:rPr lang="en-GB" sz="1100" dirty="0"/>
              <a:t> </a:t>
            </a:r>
          </a:p>
          <a:p>
            <a:endParaRPr lang="en-GB" sz="1100" dirty="0">
              <a:latin typeface="Arial"/>
              <a:cs typeface="Arial"/>
            </a:endParaRPr>
          </a:p>
          <a:p>
            <a:endParaRPr lang="en-GB" sz="1100" dirty="0"/>
          </a:p>
          <a:p>
            <a:endParaRPr lang="en-GB" sz="1100" dirty="0"/>
          </a:p>
          <a:p>
            <a:endParaRPr lang="en-GB" sz="1100" dirty="0"/>
          </a:p>
          <a:p>
            <a:endParaRPr lang="en-GB" sz="1100" dirty="0"/>
          </a:p>
          <a:p>
            <a:endParaRPr lang="en-GB" sz="1100"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57491" t="22561" r="-1" b="27461"/>
          <a:stretch/>
        </p:blipFill>
        <p:spPr>
          <a:xfrm>
            <a:off x="4452410" y="610605"/>
            <a:ext cx="2415016" cy="598282"/>
          </a:xfrm>
          <a:prstGeom prst="rect">
            <a:avLst/>
          </a:prstGeom>
        </p:spPr>
      </p:pic>
      <p:pic>
        <p:nvPicPr>
          <p:cNvPr id="22" name="Picture 21" descr="Crest_colour_safer-1.png"/>
          <p:cNvPicPr>
            <a:picLocks noChangeAspect="1"/>
          </p:cNvPicPr>
          <p:nvPr/>
        </p:nvPicPr>
        <p:blipFill rotWithShape="1">
          <a:blip r:embed="rId5">
            <a:extLst>
              <a:ext uri="{28A0092B-C50C-407E-A947-70E740481C1C}">
                <a14:useLocalDpi xmlns:a14="http://schemas.microsoft.com/office/drawing/2010/main" val="0"/>
              </a:ext>
            </a:extLst>
          </a:blip>
          <a:srcRect b="19991"/>
          <a:stretch/>
        </p:blipFill>
        <p:spPr>
          <a:xfrm>
            <a:off x="3209813" y="191314"/>
            <a:ext cx="1106813" cy="1346307"/>
          </a:xfrm>
          <a:prstGeom prst="rect">
            <a:avLst/>
          </a:prstGeom>
        </p:spPr>
      </p:pic>
      <p:pic>
        <p:nvPicPr>
          <p:cNvPr id="20" name="Picture 19" descr="image009">
            <a:extLst>
              <a:ext uri="{FF2B5EF4-FFF2-40B4-BE49-F238E27FC236}">
                <a16:creationId xmlns:a16="http://schemas.microsoft.com/office/drawing/2014/main" id="{E040C1CD-A552-46E5-9C1F-B7A4D5FC880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023893" y="2455363"/>
            <a:ext cx="1565910" cy="794385"/>
          </a:xfrm>
          <a:prstGeom prst="rect">
            <a:avLst/>
          </a:prstGeom>
          <a:noFill/>
          <a:ln>
            <a:noFill/>
          </a:ln>
          <a:extLst/>
        </p:spPr>
      </p:pic>
      <p:pic>
        <p:nvPicPr>
          <p:cNvPr id="25" name="Picture 24">
            <a:extLst>
              <a:ext uri="{FF2B5EF4-FFF2-40B4-BE49-F238E27FC236}">
                <a16:creationId xmlns:a16="http://schemas.microsoft.com/office/drawing/2014/main" id="{AF69D895-2D54-4F8E-8719-C37C4C3D7447}"/>
              </a:ext>
            </a:extLst>
          </p:cNvPr>
          <p:cNvPicPr/>
          <p:nvPr/>
        </p:nvPicPr>
        <p:blipFill>
          <a:blip r:embed="rId10">
            <a:extLst>
              <a:ext uri="{28A0092B-C50C-407E-A947-70E740481C1C}">
                <a14:useLocalDpi xmlns:a14="http://schemas.microsoft.com/office/drawing/2010/main" val="0"/>
              </a:ext>
            </a:extLst>
          </a:blip>
          <a:stretch>
            <a:fillRect/>
          </a:stretch>
        </p:blipFill>
        <p:spPr>
          <a:xfrm>
            <a:off x="5308031" y="4820154"/>
            <a:ext cx="1522889" cy="403802"/>
          </a:xfrm>
          <a:prstGeom prst="rect">
            <a:avLst/>
          </a:prstGeom>
        </p:spPr>
      </p:pic>
      <p:pic>
        <p:nvPicPr>
          <p:cNvPr id="17" name="Picture 16">
            <a:extLst>
              <a:ext uri="{FF2B5EF4-FFF2-40B4-BE49-F238E27FC236}">
                <a16:creationId xmlns:a16="http://schemas.microsoft.com/office/drawing/2014/main" id="{7EE507DB-A0E4-435D-B24A-679C07390B97}"/>
              </a:ext>
            </a:extLst>
          </p:cNvPr>
          <p:cNvPicPr/>
          <p:nvPr/>
        </p:nvPicPr>
        <p:blipFill>
          <a:blip r:embed="rId11"/>
          <a:stretch>
            <a:fillRect/>
          </a:stretch>
        </p:blipFill>
        <p:spPr>
          <a:xfrm>
            <a:off x="616567" y="4820154"/>
            <a:ext cx="342963" cy="361950"/>
          </a:xfrm>
          <a:prstGeom prst="rect">
            <a:avLst/>
          </a:prstGeom>
        </p:spPr>
      </p:pic>
      <p:pic>
        <p:nvPicPr>
          <p:cNvPr id="18" name="Picture 17">
            <a:extLst>
              <a:ext uri="{FF2B5EF4-FFF2-40B4-BE49-F238E27FC236}">
                <a16:creationId xmlns:a16="http://schemas.microsoft.com/office/drawing/2014/main" id="{95C9886D-7436-4D47-B9EC-330F37BEE42A}"/>
              </a:ext>
            </a:extLst>
          </p:cNvPr>
          <p:cNvPicPr/>
          <p:nvPr/>
        </p:nvPicPr>
        <p:blipFill>
          <a:blip r:embed="rId12"/>
          <a:stretch>
            <a:fillRect/>
          </a:stretch>
        </p:blipFill>
        <p:spPr>
          <a:xfrm>
            <a:off x="1972873" y="4820155"/>
            <a:ext cx="391631" cy="361950"/>
          </a:xfrm>
          <a:prstGeom prst="rect">
            <a:avLst/>
          </a:prstGeom>
        </p:spPr>
      </p:pic>
      <p:pic>
        <p:nvPicPr>
          <p:cNvPr id="19" name="Picture 18">
            <a:extLst>
              <a:ext uri="{FF2B5EF4-FFF2-40B4-BE49-F238E27FC236}">
                <a16:creationId xmlns:a16="http://schemas.microsoft.com/office/drawing/2014/main" id="{DF4699BA-0E7B-4591-85FB-F3AD99960FB8}"/>
              </a:ext>
            </a:extLst>
          </p:cNvPr>
          <p:cNvPicPr/>
          <p:nvPr/>
        </p:nvPicPr>
        <p:blipFill>
          <a:blip r:embed="rId13"/>
          <a:stretch>
            <a:fillRect/>
          </a:stretch>
        </p:blipFill>
        <p:spPr>
          <a:xfrm>
            <a:off x="3377847" y="4820155"/>
            <a:ext cx="391631" cy="361949"/>
          </a:xfrm>
          <a:prstGeom prst="rect">
            <a:avLst/>
          </a:prstGeom>
        </p:spPr>
      </p:pic>
    </p:spTree>
    <p:extLst>
      <p:ext uri="{BB962C8B-B14F-4D97-AF65-F5344CB8AC3E}">
        <p14:creationId xmlns:p14="http://schemas.microsoft.com/office/powerpoint/2010/main" val="86905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jpg"/>
          <p:cNvPicPr>
            <a:picLocks noChangeAspect="1"/>
          </p:cNvPicPr>
          <p:nvPr/>
        </p:nvPicPr>
        <p:blipFill rotWithShape="1">
          <a:blip r:embed="rId2">
            <a:extLst>
              <a:ext uri="{28A0092B-C50C-407E-A947-70E740481C1C}">
                <a14:useLocalDpi xmlns:a14="http://schemas.microsoft.com/office/drawing/2010/main" val="0"/>
              </a:ext>
            </a:extLst>
          </a:blip>
          <a:srcRect l="-28" r="112"/>
          <a:stretch/>
        </p:blipFill>
        <p:spPr>
          <a:xfrm>
            <a:off x="-13092" y="8723193"/>
            <a:ext cx="7575942" cy="1994948"/>
          </a:xfrm>
          <a:prstGeom prst="rect">
            <a:avLst/>
          </a:prstGeom>
        </p:spPr>
      </p:pic>
      <p:pic>
        <p:nvPicPr>
          <p:cNvPr id="5" name="Picture 4"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62850" cy="8306937"/>
          </a:xfrm>
          <a:prstGeom prst="rect">
            <a:avLst/>
          </a:prstGeom>
        </p:spPr>
      </p:pic>
      <p:pic>
        <p:nvPicPr>
          <p:cNvPr id="3" name="Picture 2" descr="Crest_colour_saf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581" y="8890014"/>
            <a:ext cx="998169" cy="1517532"/>
          </a:xfrm>
          <a:prstGeom prst="rect">
            <a:avLst/>
          </a:prstGeom>
        </p:spPr>
      </p:pic>
      <p:sp>
        <p:nvSpPr>
          <p:cNvPr id="7" name="TextBox 6"/>
          <p:cNvSpPr txBox="1"/>
          <p:nvPr/>
        </p:nvSpPr>
        <p:spPr>
          <a:xfrm>
            <a:off x="348400" y="623766"/>
            <a:ext cx="3171088" cy="328735"/>
          </a:xfrm>
          <a:prstGeom prst="rect">
            <a:avLst/>
          </a:prstGeom>
          <a:noFill/>
        </p:spPr>
        <p:txBody>
          <a:bodyPr wrap="square" lIns="0" tIns="0" rIns="0" bIns="0" rtlCol="0">
            <a:noAutofit/>
          </a:bodyPr>
          <a:lstStyle/>
          <a:p>
            <a:r>
              <a:rPr lang="en-US" dirty="0">
                <a:solidFill>
                  <a:srgbClr val="7F7F7F"/>
                </a:solidFill>
                <a:latin typeface="Arial"/>
                <a:cs typeface="Arial"/>
              </a:rPr>
              <a:t>November 2020</a:t>
            </a:r>
          </a:p>
        </p:txBody>
      </p:sp>
      <p:pic>
        <p:nvPicPr>
          <p:cNvPr id="6" name="Picture 5" descr="Socia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678" y="10276409"/>
            <a:ext cx="1341970" cy="268394"/>
          </a:xfrm>
          <a:prstGeom prst="rect">
            <a:avLst/>
          </a:prstGeom>
        </p:spPr>
      </p:pic>
      <p:sp>
        <p:nvSpPr>
          <p:cNvPr id="8" name="TextBox 7"/>
          <p:cNvSpPr txBox="1"/>
          <p:nvPr/>
        </p:nvSpPr>
        <p:spPr>
          <a:xfrm>
            <a:off x="2918311" y="9843338"/>
            <a:ext cx="1480400" cy="342476"/>
          </a:xfrm>
          <a:prstGeom prst="rect">
            <a:avLst/>
          </a:prstGeom>
          <a:noFill/>
        </p:spPr>
        <p:txBody>
          <a:bodyPr wrap="square" lIns="0" tIns="0" rIns="0" bIns="0" rtlCol="0">
            <a:noAutofit/>
          </a:bodyPr>
          <a:lstStyle/>
          <a:p>
            <a:pPr algn="ctr"/>
            <a:r>
              <a:rPr lang="en-US" dirty="0">
                <a:solidFill>
                  <a:srgbClr val="85CAEF"/>
                </a:solidFill>
                <a:latin typeface="Arial"/>
                <a:cs typeface="Arial"/>
              </a:rPr>
              <a:t>#</a:t>
            </a:r>
            <a:r>
              <a:rPr lang="en-US" dirty="0" err="1">
                <a:solidFill>
                  <a:srgbClr val="85CAEF"/>
                </a:solidFill>
                <a:latin typeface="Arial"/>
                <a:cs typeface="Arial"/>
              </a:rPr>
              <a:t>SaferCambs</a:t>
            </a:r>
            <a:endParaRPr lang="en-US" dirty="0">
              <a:solidFill>
                <a:srgbClr val="FFFFFF"/>
              </a:solidFill>
              <a:latin typeface="Arial"/>
              <a:cs typeface="Arial"/>
            </a:endParaRPr>
          </a:p>
        </p:txBody>
      </p:sp>
      <p:grpSp>
        <p:nvGrpSpPr>
          <p:cNvPr id="14" name="Group 13"/>
          <p:cNvGrpSpPr/>
          <p:nvPr/>
        </p:nvGrpSpPr>
        <p:grpSpPr>
          <a:xfrm>
            <a:off x="348400" y="286655"/>
            <a:ext cx="3537800" cy="292036"/>
            <a:chOff x="635000" y="2666999"/>
            <a:chExt cx="5384800" cy="444501"/>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32383" r="63796" b="36297"/>
            <a:stretch/>
          </p:blipFill>
          <p:spPr>
            <a:xfrm>
              <a:off x="635000" y="2666999"/>
              <a:ext cx="2438400" cy="444501"/>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57323" t="32383" r="-1069" b="36297"/>
            <a:stretch/>
          </p:blipFill>
          <p:spPr>
            <a:xfrm>
              <a:off x="3073400" y="2666999"/>
              <a:ext cx="2946400" cy="444501"/>
            </a:xfrm>
            <a:prstGeom prst="rect">
              <a:avLst/>
            </a:prstGeom>
          </p:spPr>
        </p:pic>
      </p:grpSp>
      <p:sp>
        <p:nvSpPr>
          <p:cNvPr id="16" name="TextBox 15"/>
          <p:cNvSpPr txBox="1"/>
          <p:nvPr/>
        </p:nvSpPr>
        <p:spPr>
          <a:xfrm>
            <a:off x="386932" y="1263767"/>
            <a:ext cx="6833462" cy="7315652"/>
          </a:xfrm>
          <a:prstGeom prst="rect">
            <a:avLst/>
          </a:prstGeom>
          <a:solidFill>
            <a:srgbClr val="18BD27">
              <a:alpha val="10000"/>
            </a:srgbClr>
          </a:solidFill>
        </p:spPr>
        <p:txBody>
          <a:bodyPr wrap="square" lIns="72000" tIns="72000" rIns="72000" bIns="72000" rtlCol="0">
            <a:noAutofit/>
          </a:bodyPr>
          <a:lstStyle/>
          <a:p>
            <a:r>
              <a:rPr lang="en-GB" sz="1600" b="1" dirty="0">
                <a:solidFill>
                  <a:schemeClr val="accent3">
                    <a:lumMod val="75000"/>
                  </a:schemeClr>
                </a:solidFill>
              </a:rPr>
              <a:t>The law – Offensive Weapons</a:t>
            </a:r>
          </a:p>
          <a:p>
            <a:endParaRPr lang="en-GB" sz="1600" b="1" dirty="0"/>
          </a:p>
          <a:p>
            <a:r>
              <a:rPr lang="en-GB" sz="1100" b="1" dirty="0"/>
              <a:t>It is against the law to be in possession of an offensive weapon </a:t>
            </a:r>
          </a:p>
          <a:p>
            <a:r>
              <a:rPr lang="en-GB" sz="1100" b="1" dirty="0"/>
              <a:t>which has been made, adapted or intended to be used to cause</a:t>
            </a:r>
          </a:p>
          <a:p>
            <a:r>
              <a:rPr lang="en-GB" sz="1100" b="1" dirty="0"/>
              <a:t>injury in a public place.</a:t>
            </a:r>
          </a:p>
          <a:p>
            <a:endParaRPr lang="en-GB" sz="1100" b="1" dirty="0"/>
          </a:p>
          <a:p>
            <a:endParaRPr lang="en-GB" sz="1100" b="1" dirty="0"/>
          </a:p>
          <a:p>
            <a:pPr lvl="0" defTabSz="914400">
              <a:defRPr/>
            </a:pPr>
            <a:r>
              <a:rPr lang="en-GB" sz="1100" dirty="0"/>
              <a:t>The law can be quite complicated,  however it is really important you understand what it means so you can make the right choices.  </a:t>
            </a:r>
          </a:p>
          <a:p>
            <a:pPr lvl="0" defTabSz="914400">
              <a:defRPr/>
            </a:pPr>
            <a:endParaRPr lang="en-GB" sz="1100" dirty="0"/>
          </a:p>
          <a:p>
            <a:pPr lvl="0" defTabSz="914400">
              <a:defRPr/>
            </a:pPr>
            <a:r>
              <a:rPr lang="en-GB" sz="1100" dirty="0"/>
              <a:t>What is an offensive weapon ? A weapon is any </a:t>
            </a:r>
            <a:r>
              <a:rPr lang="en-GB" sz="1100" u="sng" dirty="0"/>
              <a:t>article (item)</a:t>
            </a:r>
            <a:r>
              <a:rPr lang="en-GB" sz="1100" dirty="0"/>
              <a:t> </a:t>
            </a:r>
            <a:r>
              <a:rPr lang="en-GB" sz="1100" b="1" dirty="0"/>
              <a:t>MADE, ADAPTED </a:t>
            </a:r>
            <a:r>
              <a:rPr lang="en-GB" sz="1100" dirty="0"/>
              <a:t>or </a:t>
            </a:r>
            <a:r>
              <a:rPr lang="en-GB" sz="1100" b="1" dirty="0"/>
              <a:t>INTENDED</a:t>
            </a:r>
            <a:r>
              <a:rPr lang="en-GB" sz="1100" dirty="0"/>
              <a:t> for causing injury. </a:t>
            </a:r>
          </a:p>
          <a:p>
            <a:pPr lvl="0" defTabSz="914400">
              <a:defRPr/>
            </a:pPr>
            <a:endParaRPr lang="en-GB" sz="1100" dirty="0"/>
          </a:p>
          <a:p>
            <a:pPr lvl="0" defTabSz="914400">
              <a:defRPr/>
            </a:pPr>
            <a:r>
              <a:rPr lang="en-GB" sz="1100" b="1" dirty="0"/>
              <a:t>MADE</a:t>
            </a:r>
            <a:r>
              <a:rPr lang="en-GB" sz="1100" dirty="0"/>
              <a:t> are those which are already manufactured for that purpose – so knives, knuckle dusters and some martial arts weapons such as nun chucks fall into this category.</a:t>
            </a:r>
          </a:p>
          <a:p>
            <a:pPr lvl="0" defTabSz="914400">
              <a:defRPr/>
            </a:pPr>
            <a:endParaRPr lang="en-GB" sz="1100" b="1" dirty="0"/>
          </a:p>
          <a:p>
            <a:pPr lvl="0" defTabSz="914400">
              <a:defRPr/>
            </a:pPr>
            <a:r>
              <a:rPr lang="en-GB" sz="1100" b="1" dirty="0"/>
              <a:t>ADAPTED</a:t>
            </a:r>
            <a:r>
              <a:rPr lang="en-GB" sz="1100" dirty="0"/>
              <a:t> can be ordinary items that have been altered to make them suitable for causing injury (for example a blade fixed to a toothbrush).</a:t>
            </a:r>
            <a:endParaRPr lang="en-GB" sz="1100" b="1" dirty="0"/>
          </a:p>
          <a:p>
            <a:pPr lvl="0" defTabSz="914400">
              <a:defRPr/>
            </a:pPr>
            <a:endParaRPr lang="en-GB" sz="1100" b="1" dirty="0"/>
          </a:p>
          <a:p>
            <a:pPr lvl="0" defTabSz="914400">
              <a:defRPr/>
            </a:pPr>
            <a:r>
              <a:rPr lang="en-GB" sz="1100" b="1" dirty="0"/>
              <a:t>INTENDED</a:t>
            </a:r>
            <a:r>
              <a:rPr lang="en-GB" sz="1100" dirty="0"/>
              <a:t> can be innocent items that have another use, but are then taken and used as a weapon (for example, bike locks, screwdrivers &amp; tools).</a:t>
            </a:r>
          </a:p>
          <a:p>
            <a:pPr lvl="0" defTabSz="914400">
              <a:defRPr/>
            </a:pPr>
            <a:endParaRPr lang="en-GB" sz="1100" dirty="0"/>
          </a:p>
          <a:p>
            <a:pPr lvl="0" defTabSz="914400">
              <a:defRPr/>
            </a:pPr>
            <a:r>
              <a:rPr lang="en-GB" sz="1100" b="1" dirty="0"/>
              <a:t>So, if you are found in possession of these items, in a public place, you may be committing a criminal offence. </a:t>
            </a:r>
          </a:p>
          <a:p>
            <a:pPr lvl="0" algn="ctr" defTabSz="914400">
              <a:defRPr/>
            </a:pPr>
            <a:r>
              <a:rPr lang="en-GB" sz="1100" b="1" dirty="0"/>
              <a:t> </a:t>
            </a:r>
            <a:endParaRPr lang="en-GB" sz="1100" b="1" dirty="0">
              <a:solidFill>
                <a:schemeClr val="accent3">
                  <a:lumMod val="75000"/>
                </a:schemeClr>
              </a:solidFill>
            </a:endParaRPr>
          </a:p>
          <a:p>
            <a:r>
              <a:rPr lang="en-GB" sz="1600" b="1" dirty="0">
                <a:solidFill>
                  <a:schemeClr val="accent3">
                    <a:lumMod val="75000"/>
                  </a:schemeClr>
                </a:solidFill>
              </a:rPr>
              <a:t>Public place?</a:t>
            </a:r>
            <a:endParaRPr lang="en-GB" sz="1600" b="1" dirty="0"/>
          </a:p>
          <a:p>
            <a:r>
              <a:rPr lang="en-GB" sz="1100" dirty="0"/>
              <a:t>A public place is any location where the public have access to and have the freedom to come and go. Examples being </a:t>
            </a:r>
          </a:p>
          <a:p>
            <a:pPr lvl="0"/>
            <a:r>
              <a:rPr lang="en-GB" sz="1100" dirty="0"/>
              <a:t>Shops / Shopping arcades, Sporting venues / Cinemas, Parks and recreational grounds.</a:t>
            </a:r>
          </a:p>
          <a:p>
            <a:r>
              <a:rPr lang="en-GB" sz="1100" dirty="0"/>
              <a:t> </a:t>
            </a:r>
          </a:p>
          <a:p>
            <a:r>
              <a:rPr lang="en-GB" sz="1100" dirty="0"/>
              <a:t>It is also important to know that </a:t>
            </a:r>
            <a:r>
              <a:rPr lang="en-GB" sz="1100" b="1" dirty="0"/>
              <a:t>Schools and Colleges</a:t>
            </a:r>
            <a:r>
              <a:rPr lang="en-GB" sz="1100" dirty="0"/>
              <a:t> are considered to be a </a:t>
            </a:r>
            <a:r>
              <a:rPr lang="en-GB" sz="1100" b="1" dirty="0"/>
              <a:t>Public Place </a:t>
            </a:r>
            <a:r>
              <a:rPr lang="en-GB" sz="1100" dirty="0"/>
              <a:t>in relation to the law and weapons.  The Police and school staff have the power to search anyone (including bags/lockers) and school premises and playing fields if there is suspicion that weapons are being concealed. </a:t>
            </a:r>
          </a:p>
          <a:p>
            <a:endParaRPr lang="en-GB" sz="1100" dirty="0"/>
          </a:p>
          <a:p>
            <a:endParaRPr lang="en-GB" sz="1100" dirty="0"/>
          </a:p>
          <a:p>
            <a:pPr lvl="0" defTabSz="914400">
              <a:defRPr/>
            </a:pPr>
            <a:endParaRPr lang="en-GB" sz="1100" dirty="0"/>
          </a:p>
          <a:p>
            <a:endParaRPr lang="en-GB" b="1" dirty="0"/>
          </a:p>
          <a:p>
            <a:r>
              <a:rPr lang="en-GB" b="1" dirty="0"/>
              <a:t>                                      </a:t>
            </a:r>
          </a:p>
          <a:p>
            <a:endParaRPr lang="en-GB" b="1" dirty="0"/>
          </a:p>
          <a:p>
            <a:endParaRPr lang="en-GB" b="1" dirty="0"/>
          </a:p>
          <a:p>
            <a:endParaRPr lang="en-GB" b="1" dirty="0"/>
          </a:p>
          <a:p>
            <a:endParaRPr lang="en-GB" b="1" dirty="0"/>
          </a:p>
          <a:p>
            <a:endParaRPr lang="en-GB" b="1" dirty="0"/>
          </a:p>
        </p:txBody>
      </p:sp>
      <p:cxnSp>
        <p:nvCxnSpPr>
          <p:cNvPr id="17" name="Straight Connector 16"/>
          <p:cNvCxnSpPr/>
          <p:nvPr/>
        </p:nvCxnSpPr>
        <p:spPr>
          <a:xfrm>
            <a:off x="348400" y="1028701"/>
            <a:ext cx="6831351" cy="0"/>
          </a:xfrm>
          <a:prstGeom prst="line">
            <a:avLst/>
          </a:prstGeom>
          <a:ln>
            <a:solidFill>
              <a:srgbClr val="009ADC"/>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Crest_colour_safer-1.png"/>
          <p:cNvPicPr>
            <a:picLocks noChangeAspect="1"/>
          </p:cNvPicPr>
          <p:nvPr/>
        </p:nvPicPr>
        <p:blipFill rotWithShape="1">
          <a:blip r:embed="rId4">
            <a:extLst>
              <a:ext uri="{28A0092B-C50C-407E-A947-70E740481C1C}">
                <a14:useLocalDpi xmlns:a14="http://schemas.microsoft.com/office/drawing/2010/main" val="0"/>
              </a:ext>
            </a:extLst>
          </a:blip>
          <a:srcRect b="19991"/>
          <a:stretch/>
        </p:blipFill>
        <p:spPr>
          <a:xfrm>
            <a:off x="6612806" y="205939"/>
            <a:ext cx="594457" cy="723087"/>
          </a:xfrm>
          <a:prstGeom prst="rect">
            <a:avLst/>
          </a:prstGeom>
        </p:spPr>
      </p:pic>
      <p:pic>
        <p:nvPicPr>
          <p:cNvPr id="28" name="Picture 27">
            <a:extLst>
              <a:ext uri="{FF2B5EF4-FFF2-40B4-BE49-F238E27FC236}">
                <a16:creationId xmlns:a16="http://schemas.microsoft.com/office/drawing/2014/main" id="{FFCE7059-E558-4B2B-B5C7-45BB5E4B35B3}"/>
              </a:ext>
            </a:extLst>
          </p:cNvPr>
          <p:cNvPicPr/>
          <p:nvPr/>
        </p:nvPicPr>
        <p:blipFill>
          <a:blip r:embed="rId7"/>
          <a:stretch>
            <a:fillRect/>
          </a:stretch>
        </p:blipFill>
        <p:spPr>
          <a:xfrm>
            <a:off x="4258732" y="1263768"/>
            <a:ext cx="2961662" cy="1360900"/>
          </a:xfrm>
          <a:prstGeom prst="rect">
            <a:avLst/>
          </a:prstGeom>
        </p:spPr>
      </p:pic>
      <p:pic>
        <p:nvPicPr>
          <p:cNvPr id="29" name="Picture 28">
            <a:extLst>
              <a:ext uri="{FF2B5EF4-FFF2-40B4-BE49-F238E27FC236}">
                <a16:creationId xmlns:a16="http://schemas.microsoft.com/office/drawing/2014/main" id="{F8E8D18D-FE94-4FBE-8258-A591DED6EEA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37334" y="6861382"/>
            <a:ext cx="1391465" cy="1027851"/>
          </a:xfrm>
          <a:prstGeom prst="rect">
            <a:avLst/>
          </a:prstGeom>
          <a:noFill/>
        </p:spPr>
      </p:pic>
      <p:pic>
        <p:nvPicPr>
          <p:cNvPr id="30" name="Picture 3" descr="image001">
            <a:extLst>
              <a:ext uri="{FF2B5EF4-FFF2-40B4-BE49-F238E27FC236}">
                <a16:creationId xmlns:a16="http://schemas.microsoft.com/office/drawing/2014/main" id="{A4D31F05-7FA6-4814-A178-1F84CB208E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1661" y="6861382"/>
            <a:ext cx="1767071" cy="10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image002">
            <a:extLst>
              <a:ext uri="{FF2B5EF4-FFF2-40B4-BE49-F238E27FC236}">
                <a16:creationId xmlns:a16="http://schemas.microsoft.com/office/drawing/2014/main" id="{4851E520-D277-4E75-8957-ECCD9BC364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9133" y="6861381"/>
            <a:ext cx="1915426" cy="10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FB66803-3848-4A63-AF93-F221810AD478}"/>
              </a:ext>
            </a:extLst>
          </p:cNvPr>
          <p:cNvSpPr/>
          <p:nvPr/>
        </p:nvSpPr>
        <p:spPr>
          <a:xfrm>
            <a:off x="50528" y="9480096"/>
            <a:ext cx="2321700" cy="1169551"/>
          </a:xfrm>
          <a:prstGeom prst="rect">
            <a:avLst/>
          </a:prstGeom>
        </p:spPr>
        <p:txBody>
          <a:bodyPr wrap="square">
            <a:spAutoFit/>
          </a:bodyPr>
          <a:lstStyle/>
          <a:p>
            <a:r>
              <a:rPr lang="en-US" sz="1400" b="1" dirty="0">
                <a:solidFill>
                  <a:srgbClr val="85CAEF"/>
                </a:solidFill>
                <a:latin typeface="Arial"/>
                <a:cs typeface="Arial"/>
              </a:rPr>
              <a:t>Call: </a:t>
            </a:r>
            <a:r>
              <a:rPr lang="en-US" sz="1400" b="1" dirty="0">
                <a:solidFill>
                  <a:srgbClr val="FFFFFF"/>
                </a:solidFill>
                <a:latin typeface="Arial"/>
                <a:cs typeface="Arial"/>
              </a:rPr>
              <a:t>101</a:t>
            </a:r>
          </a:p>
          <a:p>
            <a:r>
              <a:rPr lang="en-US" sz="1400" b="1" dirty="0">
                <a:solidFill>
                  <a:srgbClr val="85CAEF"/>
                </a:solidFill>
                <a:latin typeface="Arial"/>
                <a:cs typeface="Arial"/>
              </a:rPr>
              <a:t>Telephone: </a:t>
            </a:r>
            <a:r>
              <a:rPr lang="en-US" sz="1400" b="1" dirty="0">
                <a:solidFill>
                  <a:srgbClr val="FFFFFF"/>
                </a:solidFill>
                <a:latin typeface="Arial"/>
                <a:cs typeface="Arial"/>
              </a:rPr>
              <a:t>18001 101</a:t>
            </a:r>
            <a:br>
              <a:rPr lang="en-US" sz="1400" b="1" dirty="0">
                <a:solidFill>
                  <a:srgbClr val="FFFFFF"/>
                </a:solidFill>
                <a:latin typeface="Arial"/>
                <a:cs typeface="Arial"/>
              </a:rPr>
            </a:br>
            <a:r>
              <a:rPr lang="en-US" sz="1400" b="1" dirty="0">
                <a:solidFill>
                  <a:srgbClr val="85CAEF"/>
                </a:solidFill>
                <a:latin typeface="Arial"/>
                <a:cs typeface="Arial"/>
              </a:rPr>
              <a:t>Visit: </a:t>
            </a:r>
            <a:r>
              <a:rPr lang="en-US" sz="1400" b="1" dirty="0">
                <a:solidFill>
                  <a:srgbClr val="FFFFFF"/>
                </a:solidFill>
                <a:latin typeface="Arial"/>
                <a:cs typeface="Arial"/>
              </a:rPr>
              <a:t>cambs.police.uk</a:t>
            </a:r>
            <a:br>
              <a:rPr lang="en-US" sz="1400" b="1" dirty="0">
                <a:solidFill>
                  <a:srgbClr val="FFFFFF"/>
                </a:solidFill>
                <a:latin typeface="Arial"/>
                <a:cs typeface="Arial"/>
              </a:rPr>
            </a:br>
            <a:r>
              <a:rPr lang="en-US" sz="1400" b="1" dirty="0">
                <a:solidFill>
                  <a:srgbClr val="85CAEF"/>
                </a:solidFill>
                <a:latin typeface="Arial"/>
                <a:cs typeface="Arial"/>
              </a:rPr>
              <a:t>Follow: </a:t>
            </a:r>
            <a:r>
              <a:rPr lang="en-US" sz="1400" b="1" dirty="0" err="1">
                <a:solidFill>
                  <a:srgbClr val="FFFFFF"/>
                </a:solidFill>
                <a:latin typeface="Arial"/>
                <a:cs typeface="Arial"/>
              </a:rPr>
              <a:t>CambsCops</a:t>
            </a:r>
            <a:endParaRPr lang="en-US" sz="1400" b="1" dirty="0">
              <a:solidFill>
                <a:srgbClr val="FFFFFF"/>
              </a:solidFill>
              <a:latin typeface="Arial"/>
              <a:cs typeface="Arial"/>
            </a:endParaRPr>
          </a:p>
          <a:p>
            <a:r>
              <a:rPr lang="en-US" sz="1400" b="1" dirty="0">
                <a:solidFill>
                  <a:srgbClr val="85CAEF"/>
                </a:solidFill>
                <a:latin typeface="Arial"/>
                <a:cs typeface="Arial"/>
              </a:rPr>
              <a:t>Subscribe: </a:t>
            </a:r>
            <a:r>
              <a:rPr lang="en-US" sz="1400" b="1" dirty="0">
                <a:solidFill>
                  <a:srgbClr val="FFFFFF"/>
                </a:solidFill>
                <a:latin typeface="Arial"/>
                <a:cs typeface="Arial"/>
              </a:rPr>
              <a:t>eCops.org.uk</a:t>
            </a:r>
            <a:endParaRPr lang="en-GB" sz="1400" dirty="0"/>
          </a:p>
        </p:txBody>
      </p:sp>
      <p:pic>
        <p:nvPicPr>
          <p:cNvPr id="32" name="Picture 31">
            <a:extLst>
              <a:ext uri="{FF2B5EF4-FFF2-40B4-BE49-F238E27FC236}">
                <a16:creationId xmlns:a16="http://schemas.microsoft.com/office/drawing/2014/main" id="{DEC6E366-440A-4F30-8965-48AD1D2A2FFB}"/>
              </a:ext>
            </a:extLst>
          </p:cNvPr>
          <p:cNvPicPr>
            <a:picLocks noChangeAspect="1"/>
          </p:cNvPicPr>
          <p:nvPr/>
        </p:nvPicPr>
        <p:blipFill>
          <a:blip r:embed="rId11"/>
          <a:stretch>
            <a:fillRect/>
          </a:stretch>
        </p:blipFill>
        <p:spPr>
          <a:xfrm>
            <a:off x="4129832" y="57714"/>
            <a:ext cx="2116262" cy="921149"/>
          </a:xfrm>
          <a:prstGeom prst="rect">
            <a:avLst/>
          </a:prstGeom>
        </p:spPr>
      </p:pic>
    </p:spTree>
    <p:extLst>
      <p:ext uri="{BB962C8B-B14F-4D97-AF65-F5344CB8AC3E}">
        <p14:creationId xmlns:p14="http://schemas.microsoft.com/office/powerpoint/2010/main" val="366321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oter.jpg"/>
          <p:cNvPicPr>
            <a:picLocks noChangeAspect="1"/>
          </p:cNvPicPr>
          <p:nvPr/>
        </p:nvPicPr>
        <p:blipFill rotWithShape="1">
          <a:blip r:embed="rId2">
            <a:extLst>
              <a:ext uri="{28A0092B-C50C-407E-A947-70E740481C1C}">
                <a14:useLocalDpi xmlns:a14="http://schemas.microsoft.com/office/drawing/2010/main" val="0"/>
              </a:ext>
            </a:extLst>
          </a:blip>
          <a:srcRect l="-28" r="112"/>
          <a:stretch/>
        </p:blipFill>
        <p:spPr>
          <a:xfrm>
            <a:off x="-23896" y="8985093"/>
            <a:ext cx="7575942" cy="1994948"/>
          </a:xfrm>
          <a:prstGeom prst="rect">
            <a:avLst/>
          </a:prstGeom>
        </p:spPr>
      </p:pic>
      <p:pic>
        <p:nvPicPr>
          <p:cNvPr id="5" name="Picture 4" descr="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62850" cy="8306937"/>
          </a:xfrm>
          <a:prstGeom prst="rect">
            <a:avLst/>
          </a:prstGeom>
        </p:spPr>
      </p:pic>
      <p:pic>
        <p:nvPicPr>
          <p:cNvPr id="3" name="Picture 2" descr="Crest_colour_saf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581" y="8890014"/>
            <a:ext cx="998169" cy="1517532"/>
          </a:xfrm>
          <a:prstGeom prst="rect">
            <a:avLst/>
          </a:prstGeom>
        </p:spPr>
      </p:pic>
      <p:sp>
        <p:nvSpPr>
          <p:cNvPr id="7" name="TextBox 6"/>
          <p:cNvSpPr txBox="1"/>
          <p:nvPr/>
        </p:nvSpPr>
        <p:spPr>
          <a:xfrm>
            <a:off x="348400" y="623766"/>
            <a:ext cx="3171088" cy="328735"/>
          </a:xfrm>
          <a:prstGeom prst="rect">
            <a:avLst/>
          </a:prstGeom>
          <a:noFill/>
        </p:spPr>
        <p:txBody>
          <a:bodyPr wrap="square" lIns="0" tIns="0" rIns="0" bIns="0" rtlCol="0">
            <a:noAutofit/>
          </a:bodyPr>
          <a:lstStyle/>
          <a:p>
            <a:r>
              <a:rPr lang="en-US" dirty="0">
                <a:solidFill>
                  <a:srgbClr val="7F7F7F"/>
                </a:solidFill>
                <a:latin typeface="Arial"/>
                <a:cs typeface="Arial"/>
              </a:rPr>
              <a:t>November 2020</a:t>
            </a:r>
          </a:p>
        </p:txBody>
      </p:sp>
      <p:pic>
        <p:nvPicPr>
          <p:cNvPr id="6" name="Picture 5" descr="Social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215" y="10320155"/>
            <a:ext cx="1341970" cy="268394"/>
          </a:xfrm>
          <a:prstGeom prst="rect">
            <a:avLst/>
          </a:prstGeom>
        </p:spPr>
      </p:pic>
      <p:sp>
        <p:nvSpPr>
          <p:cNvPr id="8" name="TextBox 7"/>
          <p:cNvSpPr txBox="1"/>
          <p:nvPr/>
        </p:nvSpPr>
        <p:spPr>
          <a:xfrm>
            <a:off x="3146000" y="9855086"/>
            <a:ext cx="1480400" cy="342476"/>
          </a:xfrm>
          <a:prstGeom prst="rect">
            <a:avLst/>
          </a:prstGeom>
          <a:noFill/>
        </p:spPr>
        <p:txBody>
          <a:bodyPr wrap="square" lIns="0" tIns="0" rIns="0" bIns="0" rtlCol="0">
            <a:noAutofit/>
          </a:bodyPr>
          <a:lstStyle/>
          <a:p>
            <a:pPr algn="ctr"/>
            <a:r>
              <a:rPr lang="en-US" dirty="0">
                <a:solidFill>
                  <a:srgbClr val="85CAEF"/>
                </a:solidFill>
                <a:latin typeface="Arial"/>
                <a:cs typeface="Arial"/>
              </a:rPr>
              <a:t>#</a:t>
            </a:r>
            <a:r>
              <a:rPr lang="en-US" dirty="0" err="1">
                <a:solidFill>
                  <a:srgbClr val="85CAEF"/>
                </a:solidFill>
                <a:latin typeface="Arial"/>
                <a:cs typeface="Arial"/>
              </a:rPr>
              <a:t>SaferCambs</a:t>
            </a:r>
            <a:endParaRPr lang="en-US" dirty="0">
              <a:solidFill>
                <a:srgbClr val="FFFFFF"/>
              </a:solidFill>
              <a:latin typeface="Arial"/>
              <a:cs typeface="Arial"/>
            </a:endParaRPr>
          </a:p>
        </p:txBody>
      </p:sp>
      <p:grpSp>
        <p:nvGrpSpPr>
          <p:cNvPr id="14" name="Group 13"/>
          <p:cNvGrpSpPr/>
          <p:nvPr/>
        </p:nvGrpSpPr>
        <p:grpSpPr>
          <a:xfrm>
            <a:off x="348400" y="286655"/>
            <a:ext cx="3537800" cy="292036"/>
            <a:chOff x="635000" y="2666999"/>
            <a:chExt cx="5384800" cy="444501"/>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32383" r="63796" b="36297"/>
            <a:stretch/>
          </p:blipFill>
          <p:spPr>
            <a:xfrm>
              <a:off x="635000" y="2666999"/>
              <a:ext cx="2438400" cy="444501"/>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57323" t="32383" r="-1069" b="36297"/>
            <a:stretch/>
          </p:blipFill>
          <p:spPr>
            <a:xfrm>
              <a:off x="3073400" y="2666999"/>
              <a:ext cx="2946400" cy="444501"/>
            </a:xfrm>
            <a:prstGeom prst="rect">
              <a:avLst/>
            </a:prstGeom>
          </p:spPr>
        </p:pic>
      </p:grpSp>
      <p:sp>
        <p:nvSpPr>
          <p:cNvPr id="15" name="TextBox 14"/>
          <p:cNvSpPr txBox="1"/>
          <p:nvPr/>
        </p:nvSpPr>
        <p:spPr>
          <a:xfrm>
            <a:off x="2048751" y="9036176"/>
            <a:ext cx="3792962" cy="635000"/>
          </a:xfrm>
          <a:prstGeom prst="rect">
            <a:avLst/>
          </a:prstGeom>
          <a:solidFill>
            <a:srgbClr val="E70524"/>
          </a:solidFill>
        </p:spPr>
        <p:txBody>
          <a:bodyPr wrap="square" lIns="72000" tIns="72000" rIns="72000" bIns="72000" rtlCol="0" anchor="ctr">
            <a:noAutofit/>
          </a:bodyPr>
          <a:lstStyle/>
          <a:p>
            <a:pPr algn="ctr">
              <a:spcAft>
                <a:spcPts val="500"/>
              </a:spcAft>
            </a:pPr>
            <a:r>
              <a:rPr lang="en-GB" sz="1200" b="1" dirty="0">
                <a:solidFill>
                  <a:schemeClr val="bg1"/>
                </a:solidFill>
                <a:cs typeface="Arial"/>
              </a:rPr>
              <a:t>We would love to hear your feedback &amp; comments. You can contact the team via our email </a:t>
            </a:r>
            <a:r>
              <a:rPr lang="en-GB" sz="1200" b="1" dirty="0">
                <a:solidFill>
                  <a:schemeClr val="bg1"/>
                </a:solidFill>
                <a:cs typeface="Arial"/>
                <a:hlinkClick r:id="rId7"/>
              </a:rPr>
              <a:t>Schools&amp;CYP@cambs.pnn.police.uk</a:t>
            </a:r>
            <a:r>
              <a:rPr lang="en-GB" sz="1200" b="1" dirty="0">
                <a:solidFill>
                  <a:schemeClr val="bg1"/>
                </a:solidFill>
                <a:cs typeface="Arial"/>
              </a:rPr>
              <a:t>  </a:t>
            </a:r>
          </a:p>
        </p:txBody>
      </p:sp>
      <p:sp>
        <p:nvSpPr>
          <p:cNvPr id="16" name="TextBox 15"/>
          <p:cNvSpPr txBox="1"/>
          <p:nvPr/>
        </p:nvSpPr>
        <p:spPr>
          <a:xfrm>
            <a:off x="348400" y="1144723"/>
            <a:ext cx="6954530" cy="3669321"/>
          </a:xfrm>
          <a:prstGeom prst="rect">
            <a:avLst/>
          </a:prstGeom>
          <a:solidFill>
            <a:srgbClr val="18BD27">
              <a:alpha val="10000"/>
            </a:srgbClr>
          </a:solidFill>
        </p:spPr>
        <p:txBody>
          <a:bodyPr wrap="square" lIns="72000" tIns="72000" rIns="72000" bIns="72000" rtlCol="0">
            <a:noAutofit/>
          </a:bodyPr>
          <a:lstStyle/>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100" dirty="0"/>
          </a:p>
          <a:p>
            <a:endParaRPr lang="en-GB" sz="1100" dirty="0"/>
          </a:p>
          <a:p>
            <a:endParaRPr lang="en-GB" sz="1100" dirty="0"/>
          </a:p>
          <a:p>
            <a:r>
              <a:rPr lang="en-GB" sz="1100" b="1" dirty="0"/>
              <a:t>Anti-Bullying week</a:t>
            </a:r>
            <a:r>
              <a:rPr lang="en-GB" sz="1100" dirty="0"/>
              <a:t>, gives us all the opportunity to place a spotlight on bullying and consider the steps we can take together to help stop it! Get involved and support Anti-Bullying week. </a:t>
            </a:r>
          </a:p>
          <a:p>
            <a:endParaRPr lang="en-GB" sz="1100" dirty="0"/>
          </a:p>
          <a:p>
            <a:r>
              <a:rPr lang="en-GB" sz="1100" dirty="0"/>
              <a:t>On the first day of the campaign </a:t>
            </a:r>
            <a:r>
              <a:rPr lang="en-GB" sz="1100" b="1" dirty="0"/>
              <a:t>Monday 16</a:t>
            </a:r>
            <a:r>
              <a:rPr lang="en-GB" sz="1100" b="1" baseline="30000" dirty="0"/>
              <a:t>th</a:t>
            </a:r>
            <a:r>
              <a:rPr lang="en-GB" sz="1100" b="1" dirty="0"/>
              <a:t> November,</a:t>
            </a:r>
            <a:r>
              <a:rPr lang="en-GB" sz="1100" dirty="0"/>
              <a:t> its ODD SOCK DAY!! </a:t>
            </a:r>
          </a:p>
          <a:p>
            <a:r>
              <a:rPr lang="en-GB" sz="1100" dirty="0"/>
              <a:t>Wear odd socks to school or work, or even just at home to highlight that it is </a:t>
            </a:r>
            <a:r>
              <a:rPr lang="en-GB" sz="1100" b="1" dirty="0"/>
              <a:t>OK</a:t>
            </a:r>
            <a:r>
              <a:rPr lang="en-GB" sz="1100" dirty="0"/>
              <a:t> to be different. *Please remember to check with your school and/or employer that this is acceptable.</a:t>
            </a:r>
          </a:p>
          <a:p>
            <a:endParaRPr lang="en-GB" sz="1100" dirty="0"/>
          </a:p>
          <a:p>
            <a:r>
              <a:rPr lang="en-GB" sz="1100" dirty="0"/>
              <a:t>The Anti-Bullying Alliance and its members work with children, families and schools to help keep children safe. For more information on other activities for Anti-Bullying week or if you are worried about bullying and need some advice or support, click on this link </a:t>
            </a:r>
            <a:r>
              <a:rPr lang="en-GB" sz="1100" u="sng" dirty="0">
                <a:hlinkClick r:id="rId8"/>
              </a:rPr>
              <a:t>www.Anti-bullyingalliance.org</a:t>
            </a:r>
            <a:r>
              <a:rPr lang="en-GB" sz="1100" dirty="0"/>
              <a:t>  </a:t>
            </a:r>
          </a:p>
          <a:p>
            <a:endParaRPr lang="en-GB" sz="1100" dirty="0"/>
          </a:p>
        </p:txBody>
      </p:sp>
      <p:cxnSp>
        <p:nvCxnSpPr>
          <p:cNvPr id="17" name="Straight Connector 16"/>
          <p:cNvCxnSpPr/>
          <p:nvPr/>
        </p:nvCxnSpPr>
        <p:spPr>
          <a:xfrm>
            <a:off x="348400" y="1028701"/>
            <a:ext cx="6831351" cy="0"/>
          </a:xfrm>
          <a:prstGeom prst="line">
            <a:avLst/>
          </a:prstGeom>
          <a:ln>
            <a:solidFill>
              <a:srgbClr val="009ADC"/>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02924" y="4879071"/>
            <a:ext cx="7357001" cy="4287082"/>
          </a:xfrm>
          <a:prstGeom prst="rect">
            <a:avLst/>
          </a:prstGeom>
          <a:solidFill>
            <a:srgbClr val="E79624">
              <a:alpha val="10000"/>
            </a:srgbClr>
          </a:solidFill>
        </p:spPr>
        <p:txBody>
          <a:bodyPr wrap="square" lIns="72000" tIns="72000" rIns="72000" bIns="72000" rtlCol="0">
            <a:noAutofit/>
          </a:bodyPr>
          <a:lstStyle/>
          <a:p>
            <a:pPr algn="ctr"/>
            <a:r>
              <a:rPr lang="en-GB" sz="1600" b="1" dirty="0">
                <a:solidFill>
                  <a:schemeClr val="accent6">
                    <a:lumMod val="75000"/>
                  </a:schemeClr>
                </a:solidFill>
              </a:rPr>
              <a:t>Remain safe this Guy Fawkes night!  </a:t>
            </a:r>
          </a:p>
          <a:p>
            <a:endParaRPr lang="en-GB" sz="1000" dirty="0"/>
          </a:p>
          <a:p>
            <a:r>
              <a:rPr lang="en-GB" sz="1000" dirty="0"/>
              <a:t>With the strict government restrictions now in place, firework celebrations will be very different this year with public displays cancelled due to </a:t>
            </a:r>
            <a:r>
              <a:rPr lang="en-GB" sz="1000" dirty="0" err="1"/>
              <a:t>Covid</a:t>
            </a:r>
            <a:r>
              <a:rPr lang="en-GB" sz="1000" dirty="0"/>
              <a:t>. If you are planning a small family ‘bubble’ lockdown firework display at home please remember to follow the </a:t>
            </a:r>
            <a:r>
              <a:rPr lang="en-GB" sz="1000" b="1" dirty="0"/>
              <a:t>FIREWORK CODE </a:t>
            </a:r>
            <a:r>
              <a:rPr lang="en-GB" sz="1000" dirty="0"/>
              <a:t>to ensure the safety of all involved.  Whilst fireworks are a tradition for this time of year, please also remember the impact the loud noises/flashes can have on animals.  Please be courteous and advise any neighbours of your plans (note through the door) so they have time to get their pets inside and try and keep them safe and reassured. </a:t>
            </a:r>
          </a:p>
          <a:p>
            <a:pPr lvl="0" fontAlgn="ctr"/>
            <a:endParaRPr lang="en-GB" sz="1100" dirty="0"/>
          </a:p>
          <a:p>
            <a:pPr marL="171450" lvl="0" indent="-171450" fontAlgn="ctr">
              <a:buFont typeface="Arial" panose="020B0604020202020204" pitchFamily="34" charset="0"/>
              <a:buChar char="•"/>
            </a:pPr>
            <a:r>
              <a:rPr lang="en-GB" sz="1100" dirty="0"/>
              <a:t>Only </a:t>
            </a:r>
            <a:r>
              <a:rPr lang="en-GB" sz="1100" b="1" dirty="0"/>
              <a:t>adults</a:t>
            </a:r>
            <a:r>
              <a:rPr lang="en-GB" sz="1100" dirty="0"/>
              <a:t> should deal with setting up firework displays, the lighting of fireworks and the safe disposal of fireworks once they have been used.</a:t>
            </a:r>
          </a:p>
          <a:p>
            <a:pPr marL="171450" lvl="0" indent="-171450" fontAlgn="ctr">
              <a:buFont typeface="Arial" panose="020B0604020202020204" pitchFamily="34" charset="0"/>
              <a:buChar char="•"/>
            </a:pPr>
            <a:r>
              <a:rPr lang="en-GB" sz="1100" dirty="0"/>
              <a:t>Children and young people should be supervised at all times, and watch and enjoy fireworks at a safe distance.</a:t>
            </a:r>
          </a:p>
          <a:p>
            <a:pPr marL="171450" lvl="0" indent="-171450" fontAlgn="ctr">
              <a:buFont typeface="Arial" panose="020B0604020202020204" pitchFamily="34" charset="0"/>
              <a:buChar char="•"/>
            </a:pPr>
            <a:r>
              <a:rPr lang="en-GB" sz="1100" dirty="0"/>
              <a:t>Only buy fireworks which carry the CE mark, keep them in a closed box and use them one at a time.</a:t>
            </a:r>
          </a:p>
          <a:p>
            <a:pPr marL="171450" lvl="0" indent="-171450" fontAlgn="ctr">
              <a:buFont typeface="Arial" panose="020B0604020202020204" pitchFamily="34" charset="0"/>
              <a:buChar char="•"/>
            </a:pPr>
            <a:r>
              <a:rPr lang="en-GB" sz="1100" dirty="0"/>
              <a:t>Light the firework at arm's length with a taper and stand well back.</a:t>
            </a:r>
          </a:p>
          <a:p>
            <a:pPr marL="171450" lvl="0" indent="-171450" fontAlgn="ctr">
              <a:buFont typeface="Arial" panose="020B0604020202020204" pitchFamily="34" charset="0"/>
              <a:buChar char="•"/>
            </a:pPr>
            <a:r>
              <a:rPr lang="en-GB" sz="1100" dirty="0"/>
              <a:t>Keep naked flames, including cigarettes away from fireworks.</a:t>
            </a:r>
          </a:p>
          <a:p>
            <a:pPr marL="171450" lvl="0" indent="-171450" fontAlgn="ctr">
              <a:buFont typeface="Arial" panose="020B0604020202020204" pitchFamily="34" charset="0"/>
              <a:buChar char="•"/>
            </a:pPr>
            <a:r>
              <a:rPr lang="en-GB" sz="1100" dirty="0"/>
              <a:t>Never return to a firework once it has been lit.</a:t>
            </a:r>
          </a:p>
          <a:p>
            <a:pPr marL="171450" lvl="0" indent="-171450" fontAlgn="ctr">
              <a:buFont typeface="Arial" panose="020B0604020202020204" pitchFamily="34" charset="0"/>
              <a:buChar char="•"/>
            </a:pPr>
            <a:r>
              <a:rPr lang="en-GB" sz="1100" dirty="0"/>
              <a:t>Don't put fireworks in pockets and never throw them.</a:t>
            </a:r>
          </a:p>
          <a:p>
            <a:pPr marL="171450" lvl="0" indent="-171450" fontAlgn="ctr">
              <a:buFont typeface="Arial" panose="020B0604020202020204" pitchFamily="34" charset="0"/>
              <a:buChar char="•"/>
            </a:pPr>
            <a:r>
              <a:rPr lang="en-GB" sz="1100" dirty="0"/>
              <a:t>Direct any rocket fireworks away from spectators.</a:t>
            </a:r>
          </a:p>
          <a:p>
            <a:pPr marL="171450" lvl="0" indent="-171450" fontAlgn="ctr">
              <a:buFont typeface="Arial" panose="020B0604020202020204" pitchFamily="34" charset="0"/>
              <a:buChar char="•"/>
            </a:pPr>
            <a:r>
              <a:rPr lang="en-GB" sz="1100" dirty="0"/>
              <a:t>Never use paraffin or petrol on a bonfire.</a:t>
            </a:r>
          </a:p>
          <a:p>
            <a:pPr marL="171450" lvl="0" indent="-171450" fontAlgn="ctr">
              <a:buFont typeface="Arial" panose="020B0604020202020204" pitchFamily="34" charset="0"/>
              <a:buChar char="•"/>
            </a:pPr>
            <a:r>
              <a:rPr lang="en-GB" sz="1100" dirty="0"/>
              <a:t>Make sure that the fire is out and surroundings are made safe before leaving.</a:t>
            </a:r>
          </a:p>
          <a:p>
            <a:pPr marL="171450" lvl="0" indent="-171450" fontAlgn="ctr">
              <a:buFont typeface="Arial" panose="020B0604020202020204" pitchFamily="34" charset="0"/>
              <a:buChar char="•"/>
            </a:pPr>
            <a:r>
              <a:rPr lang="en-GB" sz="1100" dirty="0"/>
              <a:t>and finally…..remember, alcohol and fireworks do not mix !!</a:t>
            </a:r>
          </a:p>
          <a:p>
            <a:pPr lvl="0" fontAlgn="ctr"/>
            <a:endParaRPr lang="en-GB" sz="1100" dirty="0"/>
          </a:p>
          <a:p>
            <a:r>
              <a:rPr lang="en-GB" sz="1100" dirty="0"/>
              <a:t>Click on this link for further safety information on fireworks and bonfires:</a:t>
            </a:r>
          </a:p>
          <a:p>
            <a:r>
              <a:rPr lang="en-GB" sz="1100" dirty="0"/>
              <a:t> </a:t>
            </a:r>
            <a:r>
              <a:rPr lang="en-GB" sz="1100" u="sng" dirty="0">
                <a:hlinkClick r:id="rId9"/>
              </a:rPr>
              <a:t>https://www.rospa.com/Home-Safety/Advice/Fireworks-Safety</a:t>
            </a:r>
            <a:endParaRPr lang="en-GB" sz="1100" dirty="0">
              <a:latin typeface="Arial"/>
              <a:cs typeface="Arial"/>
            </a:endParaRPr>
          </a:p>
        </p:txBody>
      </p:sp>
      <p:pic>
        <p:nvPicPr>
          <p:cNvPr id="23" name="Picture 22" descr="Crest_colour_safer-1.png"/>
          <p:cNvPicPr>
            <a:picLocks noChangeAspect="1"/>
          </p:cNvPicPr>
          <p:nvPr/>
        </p:nvPicPr>
        <p:blipFill rotWithShape="1">
          <a:blip r:embed="rId4">
            <a:extLst>
              <a:ext uri="{28A0092B-C50C-407E-A947-70E740481C1C}">
                <a14:useLocalDpi xmlns:a14="http://schemas.microsoft.com/office/drawing/2010/main" val="0"/>
              </a:ext>
            </a:extLst>
          </a:blip>
          <a:srcRect b="19991"/>
          <a:stretch/>
        </p:blipFill>
        <p:spPr>
          <a:xfrm>
            <a:off x="6612806" y="205939"/>
            <a:ext cx="594457" cy="723087"/>
          </a:xfrm>
          <a:prstGeom prst="rect">
            <a:avLst/>
          </a:prstGeom>
        </p:spPr>
      </p:pic>
      <p:pic>
        <p:nvPicPr>
          <p:cNvPr id="18" name="Picture 17">
            <a:extLst>
              <a:ext uri="{FF2B5EF4-FFF2-40B4-BE49-F238E27FC236}">
                <a16:creationId xmlns:a16="http://schemas.microsoft.com/office/drawing/2014/main" id="{3F3ED739-AEAA-417C-ABBC-CFB9C0C1DF18}"/>
              </a:ext>
            </a:extLst>
          </p:cNvPr>
          <p:cNvPicPr/>
          <p:nvPr/>
        </p:nvPicPr>
        <p:blipFill>
          <a:blip r:embed="rId10"/>
          <a:stretch>
            <a:fillRect/>
          </a:stretch>
        </p:blipFill>
        <p:spPr>
          <a:xfrm>
            <a:off x="1591734" y="1220935"/>
            <a:ext cx="4224866" cy="1775986"/>
          </a:xfrm>
          <a:prstGeom prst="rect">
            <a:avLst/>
          </a:prstGeom>
        </p:spPr>
      </p:pic>
      <p:pic>
        <p:nvPicPr>
          <p:cNvPr id="25" name="Picture 24">
            <a:extLst>
              <a:ext uri="{FF2B5EF4-FFF2-40B4-BE49-F238E27FC236}">
                <a16:creationId xmlns:a16="http://schemas.microsoft.com/office/drawing/2014/main" id="{290FB238-3D6C-43C6-81A3-87B01D1E6D4C}"/>
              </a:ext>
            </a:extLst>
          </p:cNvPr>
          <p:cNvPicPr/>
          <p:nvPr/>
        </p:nvPicPr>
        <p:blipFill>
          <a:blip r:embed="rId11"/>
          <a:stretch>
            <a:fillRect/>
          </a:stretch>
        </p:blipFill>
        <p:spPr>
          <a:xfrm>
            <a:off x="5335899" y="3307516"/>
            <a:ext cx="631201" cy="444067"/>
          </a:xfrm>
          <a:prstGeom prst="rect">
            <a:avLst/>
          </a:prstGeom>
        </p:spPr>
      </p:pic>
      <p:pic>
        <p:nvPicPr>
          <p:cNvPr id="19" name="Picture 18">
            <a:extLst>
              <a:ext uri="{FF2B5EF4-FFF2-40B4-BE49-F238E27FC236}">
                <a16:creationId xmlns:a16="http://schemas.microsoft.com/office/drawing/2014/main" id="{917C488B-4703-4401-91AB-9578F4D15F41}"/>
              </a:ext>
            </a:extLst>
          </p:cNvPr>
          <p:cNvPicPr>
            <a:picLocks noChangeAspect="1"/>
          </p:cNvPicPr>
          <p:nvPr/>
        </p:nvPicPr>
        <p:blipFill>
          <a:blip r:embed="rId12"/>
          <a:stretch>
            <a:fillRect/>
          </a:stretch>
        </p:blipFill>
        <p:spPr>
          <a:xfrm>
            <a:off x="4949343" y="7119924"/>
            <a:ext cx="2257920" cy="1586179"/>
          </a:xfrm>
          <a:prstGeom prst="rect">
            <a:avLst/>
          </a:prstGeom>
        </p:spPr>
      </p:pic>
      <p:sp>
        <p:nvSpPr>
          <p:cNvPr id="22" name="Rectangle 21">
            <a:extLst>
              <a:ext uri="{FF2B5EF4-FFF2-40B4-BE49-F238E27FC236}">
                <a16:creationId xmlns:a16="http://schemas.microsoft.com/office/drawing/2014/main" id="{E547EC15-C7DC-4A82-BB04-9026263DEB98}"/>
              </a:ext>
            </a:extLst>
          </p:cNvPr>
          <p:cNvSpPr/>
          <p:nvPr/>
        </p:nvSpPr>
        <p:spPr>
          <a:xfrm>
            <a:off x="151894" y="9418998"/>
            <a:ext cx="2354239" cy="1169551"/>
          </a:xfrm>
          <a:prstGeom prst="rect">
            <a:avLst/>
          </a:prstGeom>
        </p:spPr>
        <p:txBody>
          <a:bodyPr wrap="square">
            <a:spAutoFit/>
          </a:bodyPr>
          <a:lstStyle/>
          <a:p>
            <a:r>
              <a:rPr lang="en-US" sz="1400" b="1" dirty="0">
                <a:solidFill>
                  <a:srgbClr val="85CAEF"/>
                </a:solidFill>
                <a:latin typeface="Arial"/>
                <a:cs typeface="Arial"/>
              </a:rPr>
              <a:t>Call: </a:t>
            </a:r>
            <a:r>
              <a:rPr lang="en-US" sz="1400" b="1" dirty="0">
                <a:solidFill>
                  <a:srgbClr val="FFFFFF"/>
                </a:solidFill>
                <a:latin typeface="Arial"/>
                <a:cs typeface="Arial"/>
              </a:rPr>
              <a:t>101</a:t>
            </a:r>
          </a:p>
          <a:p>
            <a:r>
              <a:rPr lang="en-US" sz="1400" b="1" dirty="0">
                <a:solidFill>
                  <a:srgbClr val="85CAEF"/>
                </a:solidFill>
                <a:latin typeface="Arial"/>
                <a:cs typeface="Arial"/>
              </a:rPr>
              <a:t>Telephone: </a:t>
            </a:r>
            <a:r>
              <a:rPr lang="en-US" sz="1400" b="1" dirty="0">
                <a:solidFill>
                  <a:srgbClr val="FFFFFF"/>
                </a:solidFill>
                <a:latin typeface="Arial"/>
                <a:cs typeface="Arial"/>
              </a:rPr>
              <a:t>18001 101</a:t>
            </a:r>
            <a:br>
              <a:rPr lang="en-US" sz="1400" b="1" dirty="0">
                <a:solidFill>
                  <a:srgbClr val="FFFFFF"/>
                </a:solidFill>
                <a:latin typeface="Arial"/>
                <a:cs typeface="Arial"/>
              </a:rPr>
            </a:br>
            <a:r>
              <a:rPr lang="en-US" sz="1400" b="1" dirty="0">
                <a:solidFill>
                  <a:srgbClr val="85CAEF"/>
                </a:solidFill>
                <a:latin typeface="Arial"/>
                <a:cs typeface="Arial"/>
              </a:rPr>
              <a:t>Visit: </a:t>
            </a:r>
            <a:r>
              <a:rPr lang="en-US" sz="1400" b="1" dirty="0">
                <a:solidFill>
                  <a:srgbClr val="FFFFFF"/>
                </a:solidFill>
                <a:latin typeface="Arial"/>
                <a:cs typeface="Arial"/>
              </a:rPr>
              <a:t>cambs.police.uk</a:t>
            </a:r>
            <a:br>
              <a:rPr lang="en-US" sz="1400" b="1" dirty="0">
                <a:solidFill>
                  <a:srgbClr val="FFFFFF"/>
                </a:solidFill>
                <a:latin typeface="Arial"/>
                <a:cs typeface="Arial"/>
              </a:rPr>
            </a:br>
            <a:r>
              <a:rPr lang="en-US" sz="1400" b="1" dirty="0">
                <a:solidFill>
                  <a:srgbClr val="85CAEF"/>
                </a:solidFill>
                <a:latin typeface="Arial"/>
                <a:cs typeface="Arial"/>
              </a:rPr>
              <a:t>Follow: </a:t>
            </a:r>
            <a:r>
              <a:rPr lang="en-US" sz="1400" b="1" dirty="0" err="1">
                <a:solidFill>
                  <a:srgbClr val="FFFFFF"/>
                </a:solidFill>
                <a:latin typeface="Arial"/>
                <a:cs typeface="Arial"/>
              </a:rPr>
              <a:t>CambsCops</a:t>
            </a:r>
            <a:endParaRPr lang="en-US" sz="1400" b="1" dirty="0">
              <a:solidFill>
                <a:srgbClr val="FFFFFF"/>
              </a:solidFill>
              <a:latin typeface="Arial"/>
              <a:cs typeface="Arial"/>
            </a:endParaRPr>
          </a:p>
          <a:p>
            <a:r>
              <a:rPr lang="en-US" sz="1400" b="1" dirty="0">
                <a:solidFill>
                  <a:srgbClr val="85CAEF"/>
                </a:solidFill>
                <a:latin typeface="Arial"/>
                <a:cs typeface="Arial"/>
              </a:rPr>
              <a:t>Subscribe: </a:t>
            </a:r>
            <a:r>
              <a:rPr lang="en-US" sz="1400" b="1" dirty="0">
                <a:solidFill>
                  <a:srgbClr val="FFFFFF"/>
                </a:solidFill>
                <a:latin typeface="Arial"/>
                <a:cs typeface="Arial"/>
              </a:rPr>
              <a:t>eCops.org.uk</a:t>
            </a:r>
            <a:endParaRPr lang="en-GB" sz="1400" dirty="0"/>
          </a:p>
        </p:txBody>
      </p:sp>
      <p:pic>
        <p:nvPicPr>
          <p:cNvPr id="29" name="Picture 28">
            <a:extLst>
              <a:ext uri="{FF2B5EF4-FFF2-40B4-BE49-F238E27FC236}">
                <a16:creationId xmlns:a16="http://schemas.microsoft.com/office/drawing/2014/main" id="{200A9105-65C4-4599-9B38-93AF687BF7B1}"/>
              </a:ext>
            </a:extLst>
          </p:cNvPr>
          <p:cNvPicPr>
            <a:picLocks noChangeAspect="1"/>
          </p:cNvPicPr>
          <p:nvPr/>
        </p:nvPicPr>
        <p:blipFill>
          <a:blip r:embed="rId13"/>
          <a:stretch>
            <a:fillRect/>
          </a:stretch>
        </p:blipFill>
        <p:spPr>
          <a:xfrm>
            <a:off x="4065319" y="48787"/>
            <a:ext cx="2116262" cy="921149"/>
          </a:xfrm>
          <a:prstGeom prst="rect">
            <a:avLst/>
          </a:prstGeom>
        </p:spPr>
      </p:pic>
    </p:spTree>
    <p:extLst>
      <p:ext uri="{BB962C8B-B14F-4D97-AF65-F5344CB8AC3E}">
        <p14:creationId xmlns:p14="http://schemas.microsoft.com/office/powerpoint/2010/main" val="3865377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TotalTime>
  <Words>914</Words>
  <Application>Microsoft Office PowerPoint</Application>
  <PresentationFormat>Custom</PresentationFormat>
  <Paragraphs>110</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Company>barterbarrett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Barrett</dc:creator>
  <cp:lastModifiedBy>LIST, Clare 1921</cp:lastModifiedBy>
  <cp:revision>55</cp:revision>
  <dcterms:created xsi:type="dcterms:W3CDTF">2020-10-02T16:04:28Z</dcterms:created>
  <dcterms:modified xsi:type="dcterms:W3CDTF">2020-11-05T09:57:47Z</dcterms:modified>
</cp:coreProperties>
</file>