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8"/>
  </p:notesMasterIdLst>
  <p:handoutMasterIdLst>
    <p:handoutMasterId r:id="rId9"/>
  </p:handoutMasterIdLst>
  <p:sldIdLst>
    <p:sldId id="256" r:id="rId2"/>
    <p:sldId id="263" r:id="rId3"/>
    <p:sldId id="258" r:id="rId4"/>
    <p:sldId id="262" r:id="rId5"/>
    <p:sldId id="260" r:id="rId6"/>
    <p:sldId id="261" r:id="rId7"/>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77245" autoAdjust="0"/>
  </p:normalViewPr>
  <p:slideViewPr>
    <p:cSldViewPr>
      <p:cViewPr varScale="1">
        <p:scale>
          <a:sx n="59" d="100"/>
          <a:sy n="59" d="100"/>
        </p:scale>
        <p:origin x="151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357" cy="4700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3481" y="0"/>
            <a:ext cx="3077357" cy="470093"/>
          </a:xfrm>
          <a:prstGeom prst="rect">
            <a:avLst/>
          </a:prstGeom>
        </p:spPr>
        <p:txBody>
          <a:bodyPr vert="horz" lIns="91440" tIns="45720" rIns="91440" bIns="45720" rtlCol="0"/>
          <a:lstStyle>
            <a:lvl1pPr algn="r">
              <a:defRPr sz="1200"/>
            </a:lvl1pPr>
          </a:lstStyle>
          <a:p>
            <a:fld id="{CFE4291D-BA19-441D-8165-2190955EF3B9}" type="datetimeFigureOut">
              <a:rPr lang="en-GB" smtClean="0"/>
              <a:t>15/09/2023</a:t>
            </a:fld>
            <a:endParaRPr lang="en-GB"/>
          </a:p>
        </p:txBody>
      </p:sp>
      <p:sp>
        <p:nvSpPr>
          <p:cNvPr id="4" name="Footer Placeholder 3"/>
          <p:cNvSpPr>
            <a:spLocks noGrp="1"/>
          </p:cNvSpPr>
          <p:nvPr>
            <p:ph type="ftr" sz="quarter" idx="2"/>
          </p:nvPr>
        </p:nvSpPr>
        <p:spPr>
          <a:xfrm>
            <a:off x="0" y="8918382"/>
            <a:ext cx="3077357" cy="47009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3481" y="8918382"/>
            <a:ext cx="3077357" cy="470093"/>
          </a:xfrm>
          <a:prstGeom prst="rect">
            <a:avLst/>
          </a:prstGeom>
        </p:spPr>
        <p:txBody>
          <a:bodyPr vert="horz" lIns="91440" tIns="45720" rIns="91440" bIns="45720" rtlCol="0" anchor="b"/>
          <a:lstStyle>
            <a:lvl1pPr algn="r">
              <a:defRPr sz="1200"/>
            </a:lvl1pPr>
          </a:lstStyle>
          <a:p>
            <a:fld id="{3C4241FC-EFA6-49B8-98FE-355198572B70}" type="slidenum">
              <a:rPr lang="en-GB" smtClean="0"/>
              <a:t>‹#›</a:t>
            </a:fld>
            <a:endParaRPr lang="en-GB"/>
          </a:p>
        </p:txBody>
      </p:sp>
    </p:spTree>
    <p:extLst>
      <p:ext uri="{BB962C8B-B14F-4D97-AF65-F5344CB8AC3E}">
        <p14:creationId xmlns:p14="http://schemas.microsoft.com/office/powerpoint/2010/main" val="3147587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357" cy="4700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023481" y="0"/>
            <a:ext cx="3077357" cy="470093"/>
          </a:xfrm>
          <a:prstGeom prst="rect">
            <a:avLst/>
          </a:prstGeom>
        </p:spPr>
        <p:txBody>
          <a:bodyPr vert="horz" lIns="91440" tIns="45720" rIns="91440" bIns="45720" rtlCol="0"/>
          <a:lstStyle>
            <a:lvl1pPr algn="r">
              <a:defRPr sz="1200"/>
            </a:lvl1pPr>
          </a:lstStyle>
          <a:p>
            <a:fld id="{B685E22A-63E1-48A0-A413-AC43C37D6AF3}" type="datetimeFigureOut">
              <a:rPr lang="en-GB" smtClean="0"/>
              <a:t>15/09/2023</a:t>
            </a:fld>
            <a:endParaRPr lang="en-GB"/>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10412" y="4517953"/>
            <a:ext cx="5681653" cy="3696776"/>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918382"/>
            <a:ext cx="3077357" cy="47009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023481" y="8918382"/>
            <a:ext cx="3077357" cy="470093"/>
          </a:xfrm>
          <a:prstGeom prst="rect">
            <a:avLst/>
          </a:prstGeom>
        </p:spPr>
        <p:txBody>
          <a:bodyPr vert="horz" lIns="91440" tIns="45720" rIns="91440" bIns="45720" rtlCol="0" anchor="b"/>
          <a:lstStyle>
            <a:lvl1pPr algn="r">
              <a:defRPr sz="1200"/>
            </a:lvl1pPr>
          </a:lstStyle>
          <a:p>
            <a:fld id="{2F4800A5-3169-49EF-B246-5C53B79AAD73}" type="slidenum">
              <a:rPr lang="en-GB" smtClean="0"/>
              <a:t>‹#›</a:t>
            </a:fld>
            <a:endParaRPr lang="en-GB"/>
          </a:p>
        </p:txBody>
      </p:sp>
    </p:spTree>
    <p:extLst>
      <p:ext uri="{BB962C8B-B14F-4D97-AF65-F5344CB8AC3E}">
        <p14:creationId xmlns:p14="http://schemas.microsoft.com/office/powerpoint/2010/main" val="3031259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F4800A5-3169-49EF-B246-5C53B79AAD73}" type="slidenum">
              <a:rPr lang="en-GB" smtClean="0"/>
              <a:t>1</a:t>
            </a:fld>
            <a:endParaRPr lang="en-GB"/>
          </a:p>
        </p:txBody>
      </p:sp>
    </p:spTree>
    <p:extLst>
      <p:ext uri="{BB962C8B-B14F-4D97-AF65-F5344CB8AC3E}">
        <p14:creationId xmlns:p14="http://schemas.microsoft.com/office/powerpoint/2010/main" val="1601139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Key Information</a:t>
            </a:r>
          </a:p>
          <a:p>
            <a:r>
              <a:rPr lang="en-GB" dirty="0" smtClean="0"/>
              <a:t>You will already know through the smart blue jumpers that Year</a:t>
            </a:r>
            <a:r>
              <a:rPr lang="en-GB" baseline="0" dirty="0" smtClean="0"/>
              <a:t> 6 have quite a few differences and privileges to the rest of the school. This is to match the maturity of the year group and prepare pupils for secondary school. Therefore Y6 pupils are required to complete homework each week. This will go out on a Thursday and be due in on a Wednesday. </a:t>
            </a:r>
          </a:p>
          <a:p>
            <a:r>
              <a:rPr lang="en-GB" u="sng" baseline="0" dirty="0" smtClean="0"/>
              <a:t>Reading Expectations</a:t>
            </a:r>
          </a:p>
          <a:p>
            <a:r>
              <a:rPr lang="en-GB" baseline="0" dirty="0" smtClean="0"/>
              <a:t>Pupils should be reading at home for around 20 minutes a day.</a:t>
            </a:r>
          </a:p>
          <a:p>
            <a:r>
              <a:rPr lang="en-GB" baseline="0" dirty="0" smtClean="0"/>
              <a:t>Pupils all have a login to Read Theory where they can complete short comprehensions. Some weeks this will form part of homework. </a:t>
            </a:r>
          </a:p>
          <a:p>
            <a:r>
              <a:rPr lang="en-GB" u="sng" baseline="0" dirty="0" smtClean="0"/>
              <a:t>PE</a:t>
            </a:r>
          </a:p>
          <a:p>
            <a:r>
              <a:rPr lang="en-GB" u="none" baseline="0" dirty="0" smtClean="0"/>
              <a:t>PE will be on a Tuesday and Wednesday this year. If there is a medical reason for your child not taking part in PE please inform the office via email.</a:t>
            </a:r>
            <a:endParaRPr lang="en-GB" u="none" dirty="0"/>
          </a:p>
        </p:txBody>
      </p:sp>
      <p:sp>
        <p:nvSpPr>
          <p:cNvPr id="4" name="Slide Number Placeholder 3"/>
          <p:cNvSpPr>
            <a:spLocks noGrp="1"/>
          </p:cNvSpPr>
          <p:nvPr>
            <p:ph type="sldNum" sz="quarter" idx="10"/>
          </p:nvPr>
        </p:nvSpPr>
        <p:spPr/>
        <p:txBody>
          <a:bodyPr/>
          <a:lstStyle/>
          <a:p>
            <a:fld id="{2F4800A5-3169-49EF-B246-5C53B79AAD73}" type="slidenum">
              <a:rPr lang="en-GB" smtClean="0"/>
              <a:t>2</a:t>
            </a:fld>
            <a:endParaRPr lang="en-GB"/>
          </a:p>
        </p:txBody>
      </p:sp>
    </p:spTree>
    <p:extLst>
      <p:ext uri="{BB962C8B-B14F-4D97-AF65-F5344CB8AC3E}">
        <p14:creationId xmlns:p14="http://schemas.microsoft.com/office/powerpoint/2010/main" val="2125818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a:t>
            </a:r>
            <a:r>
              <a:rPr lang="en-GB" baseline="0" dirty="0" smtClean="0"/>
              <a:t> you can see our general timetable. Most days, we start the day with spelling and reading, collective Worship and then English followed by Maths. The afternoons can vary for instance if we have a particular project on the go but PE will always be Tuesday and Wednesday. </a:t>
            </a:r>
            <a:endParaRPr lang="en-GB" dirty="0"/>
          </a:p>
        </p:txBody>
      </p:sp>
      <p:sp>
        <p:nvSpPr>
          <p:cNvPr id="4" name="Slide Number Placeholder 3"/>
          <p:cNvSpPr>
            <a:spLocks noGrp="1"/>
          </p:cNvSpPr>
          <p:nvPr>
            <p:ph type="sldNum" sz="quarter" idx="10"/>
          </p:nvPr>
        </p:nvSpPr>
        <p:spPr/>
        <p:txBody>
          <a:bodyPr/>
          <a:lstStyle/>
          <a:p>
            <a:fld id="{2F4800A5-3169-49EF-B246-5C53B79AAD73}" type="slidenum">
              <a:rPr lang="en-GB" smtClean="0"/>
              <a:t>3</a:t>
            </a:fld>
            <a:endParaRPr lang="en-GB"/>
          </a:p>
        </p:txBody>
      </p:sp>
    </p:spTree>
    <p:extLst>
      <p:ext uri="{BB962C8B-B14F-4D97-AF65-F5344CB8AC3E}">
        <p14:creationId xmlns:p14="http://schemas.microsoft.com/office/powerpoint/2010/main" val="3265823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is our overview for</a:t>
            </a:r>
            <a:r>
              <a:rPr lang="en-GB" baseline="0" dirty="0" smtClean="0"/>
              <a:t> Autumn 1. Where we follow the school’s curriculum thread of identity. Our Key Question is: HMS Beagle, why did it go where it went? This is a science based topic looking at evolution and inheritance A different view of maths and English will be shared on the class page of the website. </a:t>
            </a:r>
            <a:endParaRPr lang="en-GB" dirty="0"/>
          </a:p>
        </p:txBody>
      </p:sp>
      <p:sp>
        <p:nvSpPr>
          <p:cNvPr id="4" name="Slide Number Placeholder 3"/>
          <p:cNvSpPr>
            <a:spLocks noGrp="1"/>
          </p:cNvSpPr>
          <p:nvPr>
            <p:ph type="sldNum" sz="quarter" idx="10"/>
          </p:nvPr>
        </p:nvSpPr>
        <p:spPr/>
        <p:txBody>
          <a:bodyPr/>
          <a:lstStyle/>
          <a:p>
            <a:fld id="{2F4800A5-3169-49EF-B246-5C53B79AAD73}" type="slidenum">
              <a:rPr lang="en-GB" smtClean="0"/>
              <a:t>4</a:t>
            </a:fld>
            <a:endParaRPr lang="en-GB"/>
          </a:p>
        </p:txBody>
      </p:sp>
    </p:spTree>
    <p:extLst>
      <p:ext uri="{BB962C8B-B14F-4D97-AF65-F5344CB8AC3E}">
        <p14:creationId xmlns:p14="http://schemas.microsoft.com/office/powerpoint/2010/main" val="3650095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Diary Dates</a:t>
            </a:r>
          </a:p>
          <a:p>
            <a:r>
              <a:rPr lang="en-GB" dirty="0" smtClean="0"/>
              <a:t>The</a:t>
            </a:r>
            <a:r>
              <a:rPr lang="en-GB" baseline="0" dirty="0" smtClean="0"/>
              <a:t> residential to </a:t>
            </a:r>
            <a:r>
              <a:rPr lang="en-GB" baseline="0" dirty="0" err="1" smtClean="0"/>
              <a:t>Grafham</a:t>
            </a:r>
            <a:r>
              <a:rPr lang="en-GB" baseline="0" dirty="0" smtClean="0"/>
              <a:t> Water will be on Monday 11</a:t>
            </a:r>
            <a:r>
              <a:rPr lang="en-GB" baseline="30000" dirty="0" smtClean="0"/>
              <a:t>th</a:t>
            </a:r>
            <a:r>
              <a:rPr lang="en-GB" baseline="0" dirty="0" smtClean="0"/>
              <a:t> March until Wednesday 13</a:t>
            </a:r>
            <a:r>
              <a:rPr lang="en-GB" baseline="30000" dirty="0" smtClean="0"/>
              <a:t>th</a:t>
            </a:r>
            <a:r>
              <a:rPr lang="en-GB" baseline="0" dirty="0" smtClean="0"/>
              <a:t> March. There will be a parent session to answer specific questions and a kit list released nearer the time. </a:t>
            </a:r>
          </a:p>
          <a:p>
            <a:r>
              <a:rPr lang="en-GB" baseline="0" dirty="0" smtClean="0"/>
              <a:t>The summer term is a busy one for Year 6. Firstly, the pupils will sit the KS2 SATS. This will be in the week beginning 13</a:t>
            </a:r>
            <a:r>
              <a:rPr lang="en-GB" baseline="30000" dirty="0" smtClean="0"/>
              <a:t>th</a:t>
            </a:r>
            <a:r>
              <a:rPr lang="en-GB" baseline="0" dirty="0" smtClean="0"/>
              <a:t> May. We will sit some mock SATS in the year but the majority of preparation will be through curriculum coverage in lessons. We then have great fun with the production and then prepare pupils for their Leavers’ service at the end of the year. </a:t>
            </a:r>
            <a:endParaRPr lang="en-GB" dirty="0"/>
          </a:p>
        </p:txBody>
      </p:sp>
      <p:sp>
        <p:nvSpPr>
          <p:cNvPr id="4" name="Slide Number Placeholder 3"/>
          <p:cNvSpPr>
            <a:spLocks noGrp="1"/>
          </p:cNvSpPr>
          <p:nvPr>
            <p:ph type="sldNum" sz="quarter" idx="10"/>
          </p:nvPr>
        </p:nvSpPr>
        <p:spPr/>
        <p:txBody>
          <a:bodyPr/>
          <a:lstStyle/>
          <a:p>
            <a:fld id="{2F4800A5-3169-49EF-B246-5C53B79AAD73}" type="slidenum">
              <a:rPr lang="en-GB" smtClean="0"/>
              <a:t>5</a:t>
            </a:fld>
            <a:endParaRPr lang="en-GB"/>
          </a:p>
        </p:txBody>
      </p:sp>
    </p:spTree>
    <p:extLst>
      <p:ext uri="{BB962C8B-B14F-4D97-AF65-F5344CB8AC3E}">
        <p14:creationId xmlns:p14="http://schemas.microsoft.com/office/powerpoint/2010/main" val="2004157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 you for listening. As</a:t>
            </a:r>
            <a:r>
              <a:rPr lang="en-GB" baseline="0" dirty="0" smtClean="0"/>
              <a:t> a reminder, non-urgent questions can be sent to the class email at year6@shelford.cambs.sch.uk</a:t>
            </a:r>
          </a:p>
          <a:p>
            <a:r>
              <a:rPr lang="en-GB" baseline="0" dirty="0" smtClean="0"/>
              <a:t>Any urgent information and items needing to be seen the same day need to be sent to office@shelford.cambs.sch.uk</a:t>
            </a:r>
            <a:endParaRPr lang="en-GB" dirty="0"/>
          </a:p>
        </p:txBody>
      </p:sp>
      <p:sp>
        <p:nvSpPr>
          <p:cNvPr id="4" name="Slide Number Placeholder 3"/>
          <p:cNvSpPr>
            <a:spLocks noGrp="1"/>
          </p:cNvSpPr>
          <p:nvPr>
            <p:ph type="sldNum" sz="quarter" idx="10"/>
          </p:nvPr>
        </p:nvSpPr>
        <p:spPr/>
        <p:txBody>
          <a:bodyPr/>
          <a:lstStyle/>
          <a:p>
            <a:fld id="{2F4800A5-3169-49EF-B246-5C53B79AAD73}" type="slidenum">
              <a:rPr lang="en-GB" smtClean="0"/>
              <a:t>6</a:t>
            </a:fld>
            <a:endParaRPr lang="en-GB"/>
          </a:p>
        </p:txBody>
      </p:sp>
    </p:spTree>
    <p:extLst>
      <p:ext uri="{BB962C8B-B14F-4D97-AF65-F5344CB8AC3E}">
        <p14:creationId xmlns:p14="http://schemas.microsoft.com/office/powerpoint/2010/main" val="1103420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AADE08AC-EDA8-4834-AEBC-26AF0723C41A}" type="datetimeFigureOut">
              <a:rPr lang="en-GB" smtClean="0"/>
              <a:t>15/09/2023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B419E2-34B6-4F68-8597-C43A0EE40C1C}" type="slidenum">
              <a:rPr lang="en-GB" smtClean="0"/>
              <a:t>‹#›</a:t>
            </a:fld>
            <a:endParaRPr lang="en-GB"/>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715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DE08AC-EDA8-4834-AEBC-26AF0723C41A}" type="datetimeFigureOut">
              <a:rPr lang="en-GB" smtClean="0"/>
              <a:t>15/09/2023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B419E2-34B6-4F68-8597-C43A0EE40C1C}" type="slidenum">
              <a:rPr lang="en-GB" smtClean="0"/>
              <a:t>‹#›</a:t>
            </a:fld>
            <a:endParaRPr lang="en-GB"/>
          </a:p>
        </p:txBody>
      </p:sp>
    </p:spTree>
    <p:extLst>
      <p:ext uri="{BB962C8B-B14F-4D97-AF65-F5344CB8AC3E}">
        <p14:creationId xmlns:p14="http://schemas.microsoft.com/office/powerpoint/2010/main" val="3734621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DE08AC-EDA8-4834-AEBC-26AF0723C41A}" type="datetimeFigureOut">
              <a:rPr lang="en-GB" smtClean="0"/>
              <a:t>15/09/2023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B419E2-34B6-4F68-8597-C43A0EE40C1C}" type="slidenum">
              <a:rPr lang="en-GB" smtClean="0"/>
              <a:t>‹#›</a:t>
            </a:fld>
            <a:endParaRPr lang="en-GB"/>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34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DE08AC-EDA8-4834-AEBC-26AF0723C41A}" type="datetimeFigureOut">
              <a:rPr lang="en-GB" smtClean="0"/>
              <a:t>15/09/2023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B419E2-34B6-4F68-8597-C43A0EE40C1C}" type="slidenum">
              <a:rPr lang="en-GB" smtClean="0"/>
              <a:t>‹#›</a:t>
            </a:fld>
            <a:endParaRPr lang="en-GB"/>
          </a:p>
        </p:txBody>
      </p:sp>
    </p:spTree>
    <p:extLst>
      <p:ext uri="{BB962C8B-B14F-4D97-AF65-F5344CB8AC3E}">
        <p14:creationId xmlns:p14="http://schemas.microsoft.com/office/powerpoint/2010/main" val="877902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DE08AC-EDA8-4834-AEBC-26AF0723C41A}" type="datetimeFigureOut">
              <a:rPr lang="en-GB" smtClean="0"/>
              <a:t>15/09/2023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B419E2-34B6-4F68-8597-C43A0EE40C1C}" type="slidenum">
              <a:rPr lang="en-GB" smtClean="0"/>
              <a:t>‹#›</a:t>
            </a:fld>
            <a:endParaRPr lang="en-GB"/>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987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ADE08AC-EDA8-4834-AEBC-26AF0723C41A}" type="datetimeFigureOut">
              <a:rPr lang="en-GB" smtClean="0"/>
              <a:t>15/09/2023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B419E2-34B6-4F68-8597-C43A0EE40C1C}" type="slidenum">
              <a:rPr lang="en-GB" smtClean="0"/>
              <a:t>‹#›</a:t>
            </a:fld>
            <a:endParaRPr lang="en-GB"/>
          </a:p>
        </p:txBody>
      </p:sp>
    </p:spTree>
    <p:extLst>
      <p:ext uri="{BB962C8B-B14F-4D97-AF65-F5344CB8AC3E}">
        <p14:creationId xmlns:p14="http://schemas.microsoft.com/office/powerpoint/2010/main" val="2653496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ADE08AC-EDA8-4834-AEBC-26AF0723C41A}" type="datetimeFigureOut">
              <a:rPr lang="en-GB" smtClean="0"/>
              <a:t>15/09/2023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4B419E2-34B6-4F68-8597-C43A0EE40C1C}" type="slidenum">
              <a:rPr lang="en-GB" smtClean="0"/>
              <a:t>‹#›</a:t>
            </a:fld>
            <a:endParaRPr lang="en-GB"/>
          </a:p>
        </p:txBody>
      </p:sp>
    </p:spTree>
    <p:extLst>
      <p:ext uri="{BB962C8B-B14F-4D97-AF65-F5344CB8AC3E}">
        <p14:creationId xmlns:p14="http://schemas.microsoft.com/office/powerpoint/2010/main" val="3478120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ADE08AC-EDA8-4834-AEBC-26AF0723C41A}" type="datetimeFigureOut">
              <a:rPr lang="en-GB" smtClean="0"/>
              <a:t>15/09/2023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4B419E2-34B6-4F68-8597-C43A0EE40C1C}" type="slidenum">
              <a:rPr lang="en-GB" smtClean="0"/>
              <a:t>‹#›</a:t>
            </a:fld>
            <a:endParaRPr lang="en-GB"/>
          </a:p>
        </p:txBody>
      </p:sp>
    </p:spTree>
    <p:extLst>
      <p:ext uri="{BB962C8B-B14F-4D97-AF65-F5344CB8AC3E}">
        <p14:creationId xmlns:p14="http://schemas.microsoft.com/office/powerpoint/2010/main" val="270176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DE08AC-EDA8-4834-AEBC-26AF0723C41A}" type="datetimeFigureOut">
              <a:rPr lang="en-GB" smtClean="0"/>
              <a:t>15/09/2023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4B419E2-34B6-4F68-8597-C43A0EE40C1C}" type="slidenum">
              <a:rPr lang="en-GB" smtClean="0"/>
              <a:t>‹#›</a:t>
            </a:fld>
            <a:endParaRPr lang="en-GB"/>
          </a:p>
        </p:txBody>
      </p:sp>
    </p:spTree>
    <p:extLst>
      <p:ext uri="{BB962C8B-B14F-4D97-AF65-F5344CB8AC3E}">
        <p14:creationId xmlns:p14="http://schemas.microsoft.com/office/powerpoint/2010/main" val="42452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ADE08AC-EDA8-4834-AEBC-26AF0723C41A}" type="datetimeFigureOut">
              <a:rPr lang="en-GB" smtClean="0"/>
              <a:t>15/09/2023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B419E2-34B6-4F68-8597-C43A0EE40C1C}" type="slidenum">
              <a:rPr lang="en-GB" smtClean="0"/>
              <a:t>‹#›</a:t>
            </a:fld>
            <a:endParaRPr lang="en-GB"/>
          </a:p>
        </p:txBody>
      </p:sp>
    </p:spTree>
    <p:extLst>
      <p:ext uri="{BB962C8B-B14F-4D97-AF65-F5344CB8AC3E}">
        <p14:creationId xmlns:p14="http://schemas.microsoft.com/office/powerpoint/2010/main" val="3830405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ADE08AC-EDA8-4834-AEBC-26AF0723C41A}" type="datetimeFigureOut">
              <a:rPr lang="en-GB" smtClean="0"/>
              <a:t>15/09/2023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B419E2-34B6-4F68-8597-C43A0EE40C1C}" type="slidenum">
              <a:rPr lang="en-GB" smtClean="0"/>
              <a:t>‹#›</a:t>
            </a:fld>
            <a:endParaRPr lang="en-GB"/>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510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ADE08AC-EDA8-4834-AEBC-26AF0723C41A}" type="datetimeFigureOut">
              <a:rPr lang="en-GB" smtClean="0"/>
              <a:t>15/09/2023</a:t>
            </a:fld>
            <a:endParaRPr lang="en-GB"/>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4B419E2-34B6-4F68-8597-C43A0EE40C1C}" type="slidenum">
              <a:rPr lang="en-GB" smtClean="0"/>
              <a:t>‹#›</a:t>
            </a:fld>
            <a:endParaRPr lang="en-GB"/>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1416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5.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hyperlink" Target="mailto:office@shelford.cambs.sch.uk" TargetMode="External"/><Relationship Id="rId5" Type="http://schemas.openxmlformats.org/officeDocument/2006/relationships/hyperlink" Target="mailto:year6@shelford.cambs.sch.uk" TargetMode="External"/><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Meet the Teacher – Y6</a:t>
            </a:r>
            <a:endParaRPr lang="en-GB" dirty="0"/>
          </a:p>
        </p:txBody>
      </p:sp>
      <p:sp>
        <p:nvSpPr>
          <p:cNvPr id="3" name="Subtitle 2"/>
          <p:cNvSpPr>
            <a:spLocks noGrp="1"/>
          </p:cNvSpPr>
          <p:nvPr>
            <p:ph type="subTitle" idx="1"/>
          </p:nvPr>
        </p:nvSpPr>
        <p:spPr/>
        <p:txBody>
          <a:bodyPr/>
          <a:lstStyle/>
          <a:p>
            <a:r>
              <a:rPr lang="en-GB" dirty="0" smtClean="0"/>
              <a:t>2023/24</a:t>
            </a:r>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915114126"/>
      </p:ext>
    </p:extLst>
  </p:cSld>
  <p:clrMapOvr>
    <a:masterClrMapping/>
  </p:clrMapOvr>
  <mc:AlternateContent xmlns:mc="http://schemas.openxmlformats.org/markup-compatibility/2006" xmlns:p14="http://schemas.microsoft.com/office/powerpoint/2010/main">
    <mc:Choice Requires="p14">
      <p:transition spd="slow" p14:dur="2000" advTm="5818"/>
    </mc:Choice>
    <mc:Fallback xmlns="">
      <p:transition spd="slow" advTm="58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Information</a:t>
            </a:r>
            <a:endParaRPr lang="en-GB" dirty="0"/>
          </a:p>
        </p:txBody>
      </p:sp>
      <p:sp>
        <p:nvSpPr>
          <p:cNvPr id="3" name="Content Placeholder 2"/>
          <p:cNvSpPr>
            <a:spLocks noGrp="1"/>
          </p:cNvSpPr>
          <p:nvPr>
            <p:ph idx="1"/>
          </p:nvPr>
        </p:nvSpPr>
        <p:spPr>
          <a:xfrm>
            <a:off x="768096" y="2286000"/>
            <a:ext cx="7980368" cy="4023360"/>
          </a:xfrm>
        </p:spPr>
        <p:txBody>
          <a:bodyPr>
            <a:normAutofit/>
          </a:bodyPr>
          <a:lstStyle/>
          <a:p>
            <a:pPr>
              <a:buFont typeface="Wingdings" panose="05000000000000000000" pitchFamily="2" charset="2"/>
              <a:buChar char="§"/>
            </a:pPr>
            <a:r>
              <a:rPr lang="en-GB" sz="2400" b="1" u="sng" dirty="0" smtClean="0"/>
              <a:t>Homework</a:t>
            </a:r>
            <a:br>
              <a:rPr lang="en-GB" sz="2400" b="1" u="sng" dirty="0" smtClean="0"/>
            </a:br>
            <a:r>
              <a:rPr lang="en-GB" sz="2400" b="1" dirty="0" smtClean="0"/>
              <a:t>out </a:t>
            </a:r>
            <a:r>
              <a:rPr lang="en-GB" sz="2400" b="1" dirty="0"/>
              <a:t>Thursday/due </a:t>
            </a:r>
            <a:r>
              <a:rPr lang="en-GB" sz="2400" b="1" dirty="0" smtClean="0"/>
              <a:t>Wednesday </a:t>
            </a:r>
            <a:endParaRPr lang="en-GB" sz="2400" b="1" dirty="0"/>
          </a:p>
          <a:p>
            <a:pPr>
              <a:buFont typeface="Wingdings" panose="05000000000000000000" pitchFamily="2" charset="2"/>
              <a:buChar char="§"/>
            </a:pPr>
            <a:endParaRPr lang="en-GB" sz="2400" b="1" dirty="0" smtClean="0"/>
          </a:p>
          <a:p>
            <a:pPr>
              <a:buFont typeface="Wingdings" panose="05000000000000000000" pitchFamily="2" charset="2"/>
              <a:buChar char="§"/>
            </a:pPr>
            <a:r>
              <a:rPr lang="en-GB" sz="2400" b="1" u="sng" dirty="0" smtClean="0"/>
              <a:t>Reading expectations  </a:t>
            </a:r>
            <a:r>
              <a:rPr lang="en-GB" sz="2400" b="1" dirty="0" smtClean="0"/>
              <a:t/>
            </a:r>
            <a:br>
              <a:rPr lang="en-GB" sz="2400" b="1" dirty="0" smtClean="0"/>
            </a:br>
            <a:r>
              <a:rPr lang="en-GB" sz="2400" b="1" dirty="0" smtClean="0"/>
              <a:t>20 minutes daily</a:t>
            </a:r>
          </a:p>
          <a:p>
            <a:pPr>
              <a:buFont typeface="Wingdings" panose="05000000000000000000" pitchFamily="2" charset="2"/>
              <a:buChar char="§"/>
            </a:pPr>
            <a:endParaRPr lang="en-GB" sz="2400" b="1" dirty="0" smtClean="0"/>
          </a:p>
          <a:p>
            <a:pPr>
              <a:buFont typeface="Wingdings" panose="05000000000000000000" pitchFamily="2" charset="2"/>
              <a:buChar char="§"/>
            </a:pPr>
            <a:r>
              <a:rPr lang="en-GB" sz="2400" b="1" u="sng" dirty="0" smtClean="0"/>
              <a:t>PE</a:t>
            </a:r>
            <a:r>
              <a:rPr lang="en-GB" sz="2400" b="1" dirty="0"/>
              <a:t/>
            </a:r>
            <a:br>
              <a:rPr lang="en-GB" sz="2400" b="1" dirty="0"/>
            </a:br>
            <a:r>
              <a:rPr lang="en-GB" sz="2400" b="1" dirty="0" smtClean="0"/>
              <a:t>Tuesday and Wednesday</a:t>
            </a:r>
            <a:endParaRPr lang="en-GB" sz="240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718524691"/>
      </p:ext>
    </p:extLst>
  </p:cSld>
  <p:clrMapOvr>
    <a:masterClrMapping/>
  </p:clrMapOvr>
  <mc:AlternateContent xmlns:mc="http://schemas.openxmlformats.org/markup-compatibility/2006" xmlns:p14="http://schemas.microsoft.com/office/powerpoint/2010/main">
    <mc:Choice Requires="p14">
      <p:transition spd="slow" p14:dur="2000" advTm="50865"/>
    </mc:Choice>
    <mc:Fallback xmlns="">
      <p:transition spd="slow" advTm="508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899568"/>
          </a:xfrm>
        </p:spPr>
        <p:txBody>
          <a:bodyPr/>
          <a:lstStyle/>
          <a:p>
            <a:r>
              <a:rPr lang="en-GB" dirty="0" smtClean="0"/>
              <a:t>Weekly Timetable </a:t>
            </a:r>
            <a:endParaRPr lang="en-GB" dirty="0"/>
          </a:p>
        </p:txBody>
      </p:sp>
      <p:pic>
        <p:nvPicPr>
          <p:cNvPr id="4" name="Picture 3"/>
          <p:cNvPicPr>
            <a:picLocks noChangeAspect="1"/>
          </p:cNvPicPr>
          <p:nvPr/>
        </p:nvPicPr>
        <p:blipFill>
          <a:blip r:embed="rId5"/>
          <a:stretch>
            <a:fillRect/>
          </a:stretch>
        </p:blipFill>
        <p:spPr>
          <a:xfrm>
            <a:off x="683568" y="1700808"/>
            <a:ext cx="8098447" cy="4118967"/>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424572345"/>
      </p:ext>
    </p:extLst>
  </p:cSld>
  <p:clrMapOvr>
    <a:masterClrMapping/>
  </p:clrMapOvr>
  <mc:AlternateContent xmlns:mc="http://schemas.openxmlformats.org/markup-compatibility/2006" xmlns:p14="http://schemas.microsoft.com/office/powerpoint/2010/main">
    <mc:Choice Requires="p14">
      <p:transition spd="slow" p14:dur="2000" advTm="19882"/>
    </mc:Choice>
    <mc:Fallback xmlns="">
      <p:transition spd="slow" advTm="198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stretch>
            <a:fillRect/>
          </a:stretch>
        </p:blipFill>
        <p:spPr>
          <a:xfrm>
            <a:off x="107504" y="332656"/>
            <a:ext cx="8954998" cy="6183213"/>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53530121"/>
      </p:ext>
    </p:extLst>
  </p:cSld>
  <p:clrMapOvr>
    <a:masterClrMapping/>
  </p:clrMapOvr>
  <mc:AlternateContent xmlns:mc="http://schemas.openxmlformats.org/markup-compatibility/2006" xmlns:p14="http://schemas.microsoft.com/office/powerpoint/2010/main">
    <mc:Choice Requires="p14">
      <p:transition spd="slow" p14:dur="2000" advTm="19261"/>
    </mc:Choice>
    <mc:Fallback xmlns="">
      <p:transition spd="slow" advTm="192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Diary Dates</a:t>
            </a:r>
            <a:endParaRPr lang="en-GB" dirty="0"/>
          </a:p>
        </p:txBody>
      </p:sp>
      <p:sp>
        <p:nvSpPr>
          <p:cNvPr id="3" name="Content Placeholder 2"/>
          <p:cNvSpPr>
            <a:spLocks noGrp="1"/>
          </p:cNvSpPr>
          <p:nvPr>
            <p:ph idx="1"/>
          </p:nvPr>
        </p:nvSpPr>
        <p:spPr>
          <a:xfrm>
            <a:off x="539552" y="1772816"/>
            <a:ext cx="7518599" cy="4896544"/>
          </a:xfrm>
        </p:spPr>
        <p:txBody>
          <a:bodyPr>
            <a:normAutofit/>
          </a:bodyPr>
          <a:lstStyle/>
          <a:p>
            <a:pPr marL="0" indent="0">
              <a:buNone/>
            </a:pPr>
            <a:r>
              <a:rPr lang="en-GB" dirty="0" err="1"/>
              <a:t>Grafham</a:t>
            </a:r>
            <a:r>
              <a:rPr lang="en-GB" dirty="0"/>
              <a:t> Water – 11</a:t>
            </a:r>
            <a:r>
              <a:rPr lang="en-GB" baseline="30000" dirty="0"/>
              <a:t>th</a:t>
            </a:r>
            <a:r>
              <a:rPr lang="en-GB" dirty="0"/>
              <a:t> – 13</a:t>
            </a:r>
            <a:r>
              <a:rPr lang="en-GB" baseline="30000" dirty="0"/>
              <a:t>th</a:t>
            </a:r>
            <a:r>
              <a:rPr lang="en-GB" dirty="0"/>
              <a:t> March </a:t>
            </a:r>
          </a:p>
          <a:p>
            <a:pPr marL="0" indent="0">
              <a:buNone/>
            </a:pPr>
            <a:r>
              <a:rPr lang="en-GB" dirty="0" smtClean="0"/>
              <a:t/>
            </a:r>
            <a:br>
              <a:rPr lang="en-GB" dirty="0" smtClean="0"/>
            </a:br>
            <a:r>
              <a:rPr lang="en-GB" dirty="0" smtClean="0"/>
              <a:t>SATS – week beginning 13</a:t>
            </a:r>
            <a:r>
              <a:rPr lang="en-GB" baseline="30000" dirty="0" smtClean="0"/>
              <a:t>th</a:t>
            </a:r>
            <a:r>
              <a:rPr lang="en-GB" dirty="0" smtClean="0"/>
              <a:t> May</a:t>
            </a:r>
            <a:br>
              <a:rPr lang="en-GB" dirty="0" smtClean="0"/>
            </a:br>
            <a:endParaRPr lang="en-GB" dirty="0"/>
          </a:p>
          <a:p>
            <a:pPr marL="0" indent="0">
              <a:buNone/>
            </a:pPr>
            <a:r>
              <a:rPr lang="en-GB" dirty="0" smtClean="0"/>
              <a:t>Production &amp; Leavers’ Service</a:t>
            </a:r>
          </a:p>
          <a:p>
            <a:pPr marL="0" indent="0">
              <a:buNone/>
            </a:pPr>
            <a:endParaRPr lang="en-GB" dirty="0"/>
          </a:p>
          <a:p>
            <a:pPr marL="0" indent="0">
              <a:buNone/>
            </a:pPr>
            <a:endParaRPr lang="en-GB" dirty="0" smtClean="0"/>
          </a:p>
        </p:txBody>
      </p:sp>
      <p:pic>
        <p:nvPicPr>
          <p:cNvPr id="5" name="Picture 4"/>
          <p:cNvPicPr>
            <a:picLocks noChangeAspect="1"/>
          </p:cNvPicPr>
          <p:nvPr/>
        </p:nvPicPr>
        <p:blipFill>
          <a:blip r:embed="rId5"/>
          <a:stretch>
            <a:fillRect/>
          </a:stretch>
        </p:blipFill>
        <p:spPr>
          <a:xfrm>
            <a:off x="539552" y="3717032"/>
            <a:ext cx="4877528" cy="223121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4128" y="116632"/>
            <a:ext cx="3140968" cy="3140968"/>
          </a:xfrm>
          <a:prstGeom prst="rect">
            <a:avLst/>
          </a:prstGeom>
        </p:spPr>
      </p:pic>
      <p:pic>
        <p:nvPicPr>
          <p:cNvPr id="6" name="Picture 5"/>
          <p:cNvPicPr>
            <a:picLocks noChangeAspect="1"/>
          </p:cNvPicPr>
          <p:nvPr/>
        </p:nvPicPr>
        <p:blipFill>
          <a:blip r:embed="rId7"/>
          <a:stretch>
            <a:fillRect/>
          </a:stretch>
        </p:blipFill>
        <p:spPr>
          <a:xfrm rot="632674">
            <a:off x="4472207" y="2860911"/>
            <a:ext cx="999876" cy="1362556"/>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24128" y="3356992"/>
            <a:ext cx="3212976" cy="3212976"/>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309524472"/>
      </p:ext>
    </p:extLst>
  </p:cSld>
  <p:clrMapOvr>
    <a:masterClrMapping/>
  </p:clrMapOvr>
  <mc:AlternateContent xmlns:mc="http://schemas.openxmlformats.org/markup-compatibility/2006" xmlns:p14="http://schemas.microsoft.com/office/powerpoint/2010/main">
    <mc:Choice Requires="p14">
      <p:transition spd="slow" p14:dur="2000" advTm="36107"/>
    </mc:Choice>
    <mc:Fallback xmlns="">
      <p:transition spd="slow" advTm="361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 </a:t>
            </a:r>
            <a:endParaRPr lang="en-GB" dirty="0"/>
          </a:p>
        </p:txBody>
      </p:sp>
      <p:sp>
        <p:nvSpPr>
          <p:cNvPr id="3" name="Content Placeholder 2"/>
          <p:cNvSpPr>
            <a:spLocks noGrp="1"/>
          </p:cNvSpPr>
          <p:nvPr>
            <p:ph idx="1"/>
          </p:nvPr>
        </p:nvSpPr>
        <p:spPr/>
        <p:txBody>
          <a:bodyPr/>
          <a:lstStyle/>
          <a:p>
            <a:pPr marL="0" indent="0">
              <a:buNone/>
            </a:pPr>
            <a:r>
              <a:rPr lang="en-GB" dirty="0" smtClean="0"/>
              <a:t>As a reminder</a:t>
            </a:r>
            <a:r>
              <a:rPr lang="en-GB" smtClean="0"/>
              <a:t>, non-urgent </a:t>
            </a:r>
            <a:r>
              <a:rPr lang="en-GB" dirty="0" smtClean="0"/>
              <a:t>questions can be sent directly to the class teacher at </a:t>
            </a:r>
            <a:r>
              <a:rPr lang="en-GB" dirty="0" smtClean="0">
                <a:hlinkClick r:id="rId5"/>
              </a:rPr>
              <a:t>year6@shelford.cambs.sch.uk</a:t>
            </a:r>
            <a:r>
              <a:rPr lang="en-GB" dirty="0" smtClean="0"/>
              <a:t>.</a:t>
            </a:r>
          </a:p>
          <a:p>
            <a:pPr marL="0" indent="0">
              <a:buNone/>
            </a:pPr>
            <a:endParaRPr lang="en-GB" dirty="0"/>
          </a:p>
          <a:p>
            <a:pPr marL="0" indent="0">
              <a:buNone/>
            </a:pPr>
            <a:r>
              <a:rPr lang="en-GB" dirty="0" smtClean="0"/>
              <a:t>Urgent information to be sent to the office at </a:t>
            </a:r>
            <a:r>
              <a:rPr lang="en-GB" dirty="0" smtClean="0">
                <a:solidFill>
                  <a:srgbClr val="0070C0"/>
                </a:solidFill>
                <a:hlinkClick r:id="rId6"/>
              </a:rPr>
              <a:t>office@shelford.cambs.sch.uk</a:t>
            </a:r>
            <a:endParaRPr lang="en-GB" dirty="0" smtClean="0">
              <a:solidFill>
                <a:srgbClr val="0070C0"/>
              </a:solidFill>
            </a:endParaRPr>
          </a:p>
          <a:p>
            <a:pPr marL="0" indent="0">
              <a:buNone/>
            </a:pPr>
            <a:endParaRPr lang="en-GB" dirty="0"/>
          </a:p>
          <a:p>
            <a:pPr marL="0" indent="0">
              <a:buNone/>
            </a:pPr>
            <a:endParaRPr lang="en-GB" dirty="0" smtClean="0"/>
          </a:p>
          <a:p>
            <a:pPr marL="0" indent="0">
              <a:buNone/>
            </a:pPr>
            <a:endParaRPr lang="en-GB"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051688777"/>
      </p:ext>
    </p:extLst>
  </p:cSld>
  <p:clrMapOvr>
    <a:masterClrMapping/>
  </p:clrMapOvr>
  <mc:AlternateContent xmlns:mc="http://schemas.openxmlformats.org/markup-compatibility/2006" xmlns:p14="http://schemas.microsoft.com/office/powerpoint/2010/main">
    <mc:Choice Requires="p14">
      <p:transition spd="slow" p14:dur="2000" advTm="20765"/>
    </mc:Choice>
    <mc:Fallback xmlns="">
      <p:transition spd="slow" advTm="207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3450</TotalTime>
  <Words>496</Words>
  <Application>Microsoft Office PowerPoint</Application>
  <PresentationFormat>On-screen Show (4:3)</PresentationFormat>
  <Paragraphs>38</Paragraphs>
  <Slides>6</Slides>
  <Notes>6</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vt:lpstr>
      <vt:lpstr>Tw Cen MT</vt:lpstr>
      <vt:lpstr>Tw Cen MT Condensed</vt:lpstr>
      <vt:lpstr>Wingdings</vt:lpstr>
      <vt:lpstr>Wingdings 3</vt:lpstr>
      <vt:lpstr>Integral</vt:lpstr>
      <vt:lpstr>Meet the Teacher – Y6</vt:lpstr>
      <vt:lpstr>Key Information</vt:lpstr>
      <vt:lpstr>Weekly Timetable </vt:lpstr>
      <vt:lpstr>PowerPoint Presentation</vt:lpstr>
      <vt:lpstr>Diary Dates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dc:title>
  <dc:creator>Julia McLoughlin</dc:creator>
  <cp:lastModifiedBy>J Alderson</cp:lastModifiedBy>
  <cp:revision>41</cp:revision>
  <cp:lastPrinted>2023-09-15T06:29:40Z</cp:lastPrinted>
  <dcterms:created xsi:type="dcterms:W3CDTF">2018-09-14T13:23:13Z</dcterms:created>
  <dcterms:modified xsi:type="dcterms:W3CDTF">2023-09-15T08:45:53Z</dcterms:modified>
</cp:coreProperties>
</file>